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2" r:id="rId2"/>
    <p:sldId id="292" r:id="rId3"/>
    <p:sldId id="294" r:id="rId4"/>
    <p:sldId id="295" r:id="rId5"/>
    <p:sldId id="296" r:id="rId6"/>
    <p:sldId id="293" r:id="rId7"/>
    <p:sldId id="298" r:id="rId8"/>
    <p:sldId id="299" r:id="rId9"/>
    <p:sldId id="297" r:id="rId10"/>
    <p:sldId id="301" r:id="rId11"/>
    <p:sldId id="291" r:id="rId12"/>
    <p:sldId id="290" r:id="rId13"/>
    <p:sldId id="276" r:id="rId14"/>
    <p:sldId id="277" r:id="rId15"/>
    <p:sldId id="300" r:id="rId16"/>
    <p:sldId id="278" r:id="rId17"/>
    <p:sldId id="286" r:id="rId18"/>
    <p:sldId id="279" r:id="rId19"/>
    <p:sldId id="267" r:id="rId20"/>
    <p:sldId id="271" r:id="rId21"/>
    <p:sldId id="273" r:id="rId22"/>
    <p:sldId id="272" r:id="rId23"/>
    <p:sldId id="274" r:id="rId24"/>
    <p:sldId id="287" r:id="rId25"/>
    <p:sldId id="275" r:id="rId26"/>
    <p:sldId id="28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D3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94660"/>
  </p:normalViewPr>
  <p:slideViewPr>
    <p:cSldViewPr>
      <p:cViewPr varScale="1">
        <p:scale>
          <a:sx n="70" d="100"/>
          <a:sy n="70" d="100"/>
        </p:scale>
        <p:origin x="-177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8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ADED503-9D41-4BDD-938D-C9E60C9E504C}" type="slidenum">
              <a:rPr lang="en-US"/>
              <a:pPr>
                <a:defRPr/>
              </a:pPr>
              <a:t>‹#›</a:t>
            </a:fld>
            <a:endParaRPr lang="en-US"/>
          </a:p>
        </p:txBody>
      </p:sp>
    </p:spTree>
    <p:extLst>
      <p:ext uri="{BB962C8B-B14F-4D97-AF65-F5344CB8AC3E}">
        <p14:creationId xmlns:p14="http://schemas.microsoft.com/office/powerpoint/2010/main" val="3629900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DDEE2-D2DE-D142-8492-29896A8DBB3F}" type="datetimeFigureOut">
              <a:rPr lang="en-US" smtClean="0"/>
              <a:t>6/7/16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10B41-C5CE-4148-B8C2-08A09188E96D}" type="slidenum">
              <a:rPr lang="en-US" smtClean="0"/>
              <a:t>‹#›</a:t>
            </a:fld>
            <a:endParaRPr lang="en-US"/>
          </a:p>
        </p:txBody>
      </p:sp>
    </p:spTree>
    <p:extLst>
      <p:ext uri="{BB962C8B-B14F-4D97-AF65-F5344CB8AC3E}">
        <p14:creationId xmlns:p14="http://schemas.microsoft.com/office/powerpoint/2010/main" val="3726382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10B41-C5CE-4148-B8C2-08A09188E96D}" type="slidenum">
              <a:rPr lang="en-US" smtClean="0"/>
              <a:t>1</a:t>
            </a:fld>
            <a:endParaRPr lang="en-US"/>
          </a:p>
        </p:txBody>
      </p:sp>
    </p:spTree>
    <p:extLst>
      <p:ext uri="{BB962C8B-B14F-4D97-AF65-F5344CB8AC3E}">
        <p14:creationId xmlns:p14="http://schemas.microsoft.com/office/powerpoint/2010/main" val="308990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Hot name, logo, timing is favorable to the vendor for marketing purposes </a:t>
            </a:r>
            <a:endParaRPr lang="en-US" dirty="0"/>
          </a:p>
        </p:txBody>
      </p:sp>
      <p:sp>
        <p:nvSpPr>
          <p:cNvPr id="4" name="Slide Number Placeholder 3"/>
          <p:cNvSpPr>
            <a:spLocks noGrp="1"/>
          </p:cNvSpPr>
          <p:nvPr>
            <p:ph type="sldNum" sz="quarter" idx="10"/>
          </p:nvPr>
        </p:nvSpPr>
        <p:spPr/>
        <p:txBody>
          <a:bodyPr/>
          <a:lstStyle/>
          <a:p>
            <a:fld id="{DFF10B41-C5CE-4148-B8C2-08A09188E96D}" type="slidenum">
              <a:rPr lang="en-US" smtClean="0"/>
              <a:t>9</a:t>
            </a:fld>
            <a:endParaRPr lang="en-US"/>
          </a:p>
        </p:txBody>
      </p:sp>
    </p:spTree>
    <p:extLst>
      <p:ext uri="{BB962C8B-B14F-4D97-AF65-F5344CB8AC3E}">
        <p14:creationId xmlns:p14="http://schemas.microsoft.com/office/powerpoint/2010/main" val="176967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10B41-C5CE-4148-B8C2-08A09188E96D}" type="slidenum">
              <a:rPr lang="en-US" smtClean="0"/>
              <a:t>10</a:t>
            </a:fld>
            <a:endParaRPr lang="en-US"/>
          </a:p>
        </p:txBody>
      </p:sp>
    </p:spTree>
    <p:extLst>
      <p:ext uri="{BB962C8B-B14F-4D97-AF65-F5344CB8AC3E}">
        <p14:creationId xmlns:p14="http://schemas.microsoft.com/office/powerpoint/2010/main" val="240838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10B41-C5CE-4148-B8C2-08A09188E96D}" type="slidenum">
              <a:rPr lang="en-US" smtClean="0"/>
              <a:t>11</a:t>
            </a:fld>
            <a:endParaRPr lang="en-US"/>
          </a:p>
        </p:txBody>
      </p:sp>
    </p:spTree>
    <p:extLst>
      <p:ext uri="{BB962C8B-B14F-4D97-AF65-F5344CB8AC3E}">
        <p14:creationId xmlns:p14="http://schemas.microsoft.com/office/powerpoint/2010/main" val="6535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10B41-C5CE-4148-B8C2-08A09188E96D}" type="slidenum">
              <a:rPr lang="en-US" smtClean="0"/>
              <a:t>16</a:t>
            </a:fld>
            <a:endParaRPr lang="en-US"/>
          </a:p>
        </p:txBody>
      </p:sp>
    </p:spTree>
    <p:extLst>
      <p:ext uri="{BB962C8B-B14F-4D97-AF65-F5344CB8AC3E}">
        <p14:creationId xmlns:p14="http://schemas.microsoft.com/office/powerpoint/2010/main" val="71498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10B41-C5CE-4148-B8C2-08A09188E96D}" type="slidenum">
              <a:rPr lang="en-US" smtClean="0"/>
              <a:t>19</a:t>
            </a:fld>
            <a:endParaRPr lang="en-US"/>
          </a:p>
        </p:txBody>
      </p:sp>
    </p:spTree>
    <p:extLst>
      <p:ext uri="{BB962C8B-B14F-4D97-AF65-F5344CB8AC3E}">
        <p14:creationId xmlns:p14="http://schemas.microsoft.com/office/powerpoint/2010/main" val="70932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10B41-C5CE-4148-B8C2-08A09188E96D}" type="slidenum">
              <a:rPr lang="en-US" smtClean="0"/>
              <a:t>20</a:t>
            </a:fld>
            <a:endParaRPr lang="en-US"/>
          </a:p>
        </p:txBody>
      </p:sp>
    </p:spTree>
    <p:extLst>
      <p:ext uri="{BB962C8B-B14F-4D97-AF65-F5344CB8AC3E}">
        <p14:creationId xmlns:p14="http://schemas.microsoft.com/office/powerpoint/2010/main" val="375531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10B41-C5CE-4148-B8C2-08A09188E96D}" type="slidenum">
              <a:rPr lang="en-US" smtClean="0"/>
              <a:t>21</a:t>
            </a:fld>
            <a:endParaRPr lang="en-US"/>
          </a:p>
        </p:txBody>
      </p:sp>
    </p:spTree>
    <p:extLst>
      <p:ext uri="{BB962C8B-B14F-4D97-AF65-F5344CB8AC3E}">
        <p14:creationId xmlns:p14="http://schemas.microsoft.com/office/powerpoint/2010/main" val="54773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C853F3-CC9D-45D2-A2F7-5C30A82A11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3D2CDF-CD47-463B-81D5-350E509FC5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E893E7-E2B1-49A1-890F-E86850C8CF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1B36D7-4D58-4BBA-808E-07E9223B6F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F0FCBF-B83F-4F7B-B535-6BA88A69B6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DB4C1C-9C3C-49D9-8FDA-F7F49BA967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E0F8E8-FA27-4D95-A88F-DEADA7C082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F04982-D8C6-4D94-8DD3-D69BAF8D03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ADCE7E-B985-4297-AAF9-D369482683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3E3573-CBED-43F2-B6D3-1F46AAFBA9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41A66-6D18-4530-9612-D0D86E212C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template.gif"/>
          <p:cNvPicPr>
            <a:picLocks noChangeAspect="1"/>
          </p:cNvPicPr>
          <p:nvPr userDrawn="1"/>
        </p:nvPicPr>
        <p:blipFill>
          <a:blip r:embed="rId13"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52400" y="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AD4A970-D012-4CDA-9200-93FDC1B8F2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www.darkreading.com" TargetMode="External"/><Relationship Id="rId4" Type="http://schemas.openxmlformats.org/officeDocument/2006/relationships/hyperlink" Target="mailto:wilson@darkreading.com" TargetMode="External"/><Relationship Id="rId5" Type="http://schemas.openxmlformats.org/officeDocument/2006/relationships/hyperlink" Target="http://www.merrittgrp.com/" TargetMode="External"/><Relationship Id="rId6" Type="http://schemas.openxmlformats.org/officeDocument/2006/relationships/hyperlink" Target="mailto:schafer@merrittgrp.com"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tle-page_2.gif"/>
          <p:cNvPicPr>
            <a:picLocks noChangeAspect="1"/>
          </p:cNvPicPr>
          <p:nvPr/>
        </p:nvPicPr>
        <p:blipFill>
          <a:blip r:embed="rId3" cstate="print"/>
          <a:stretch>
            <a:fillRect/>
          </a:stretch>
        </p:blipFill>
        <p:spPr>
          <a:xfrm>
            <a:off x="0" y="0"/>
            <a:ext cx="9144000" cy="6858000"/>
          </a:xfrm>
          <a:prstGeom prst="rect">
            <a:avLst/>
          </a:prstGeom>
        </p:spPr>
      </p:pic>
      <p:sp>
        <p:nvSpPr>
          <p:cNvPr id="2050" name="Rectangle 2"/>
          <p:cNvSpPr>
            <a:spLocks noGrp="1" noChangeArrowheads="1"/>
          </p:cNvSpPr>
          <p:nvPr>
            <p:ph type="ctrTitle"/>
          </p:nvPr>
        </p:nvSpPr>
        <p:spPr>
          <a:xfrm>
            <a:off x="3581400" y="1752600"/>
            <a:ext cx="5448300" cy="1470025"/>
          </a:xfrm>
        </p:spPr>
        <p:txBody>
          <a:bodyPr/>
          <a:lstStyle/>
          <a:p>
            <a:pPr algn="l" eaLnBrk="1" hangingPunct="1"/>
            <a:r>
              <a:rPr lang="en-US" sz="3600" i="1" dirty="0" smtClean="0"/>
              <a:t>The Changing Mind of the IT Security Pro –How Hype and Media Shape InfoSec Priorities</a:t>
            </a:r>
            <a:endParaRPr lang="en-US" sz="2800" i="1" dirty="0" smtClean="0">
              <a:solidFill>
                <a:schemeClr val="bg1"/>
              </a:solidFill>
            </a:endParaRPr>
          </a:p>
        </p:txBody>
      </p:sp>
      <p:sp>
        <p:nvSpPr>
          <p:cNvPr id="2051" name="Rectangle 3"/>
          <p:cNvSpPr>
            <a:spLocks noGrp="1" noChangeArrowheads="1"/>
          </p:cNvSpPr>
          <p:nvPr>
            <p:ph type="subTitle" idx="1"/>
          </p:nvPr>
        </p:nvSpPr>
        <p:spPr>
          <a:xfrm>
            <a:off x="4343400" y="3886200"/>
            <a:ext cx="4495800" cy="1676400"/>
          </a:xfrm>
        </p:spPr>
        <p:txBody>
          <a:bodyPr/>
          <a:lstStyle/>
          <a:p>
            <a:pPr algn="r" eaLnBrk="1" hangingPunct="1">
              <a:lnSpc>
                <a:spcPct val="90000"/>
              </a:lnSpc>
            </a:pPr>
            <a:r>
              <a:rPr lang="en-US" sz="1400" dirty="0" smtClean="0">
                <a:solidFill>
                  <a:srgbClr val="0070C0"/>
                </a:solidFill>
              </a:rPr>
              <a:t>,</a:t>
            </a:r>
          </a:p>
          <a:p>
            <a:pPr algn="r" eaLnBrk="1" hangingPunct="1">
              <a:lnSpc>
                <a:spcPct val="90000"/>
              </a:lnSpc>
            </a:pPr>
            <a:r>
              <a:rPr lang="en-US" sz="1800" dirty="0" smtClean="0">
                <a:solidFill>
                  <a:srgbClr val="0070C0"/>
                </a:solidFill>
              </a:rPr>
              <a:t>Michelle Schafer, Senior VP, Security Practice, Merritt Group </a:t>
            </a:r>
          </a:p>
          <a:p>
            <a:pPr algn="r" eaLnBrk="1" hangingPunct="1">
              <a:lnSpc>
                <a:spcPct val="90000"/>
              </a:lnSpc>
            </a:pPr>
            <a:r>
              <a:rPr lang="en-US" sz="1800" dirty="0" smtClean="0">
                <a:solidFill>
                  <a:srgbClr val="0070C0"/>
                </a:solidFill>
              </a:rPr>
              <a:t>Tim Wilson, Editor-in-Chief, Dark Reading</a:t>
            </a:r>
            <a:r>
              <a:rPr lang="en-US" sz="1800" dirty="0" smtClean="0">
                <a:solidFill>
                  <a:schemeClr val="bg1">
                    <a:lumMod val="65000"/>
                  </a:schemeClr>
                </a:solidFill>
              </a:rPr>
              <a:t/>
            </a:r>
            <a:br>
              <a:rPr lang="en-US" sz="1800" dirty="0" smtClean="0">
                <a:solidFill>
                  <a:schemeClr val="bg1">
                    <a:lumMod val="65000"/>
                  </a:schemeClr>
                </a:solidFill>
              </a:rPr>
            </a:br>
            <a:endParaRPr lang="en-US" sz="1800" dirty="0" smtClean="0">
              <a:solidFill>
                <a:schemeClr val="bg1">
                  <a:lumMod val="65000"/>
                </a:schemeClr>
              </a:solidFill>
            </a:endParaRPr>
          </a:p>
          <a:p>
            <a:pPr algn="r" eaLnBrk="1" hangingPunct="1">
              <a:lnSpc>
                <a:spcPct val="90000"/>
              </a:lnSpc>
            </a:pPr>
            <a:r>
              <a:rPr lang="en-US" sz="2000" b="1" dirty="0" smtClean="0">
                <a:solidFill>
                  <a:srgbClr val="FFFF00"/>
                </a:solidFill>
              </a:rPr>
              <a:t>RVAsec 2016</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Aren’t Necessarily New…We Just Have Many More Today</a:t>
            </a:r>
            <a:endParaRPr lang="en-US" dirty="0"/>
          </a:p>
        </p:txBody>
      </p:sp>
      <p:pic>
        <p:nvPicPr>
          <p:cNvPr id="4" name="Picture 3"/>
          <p:cNvPicPr>
            <a:picLocks noChangeAspect="1"/>
          </p:cNvPicPr>
          <p:nvPr/>
        </p:nvPicPr>
        <p:blipFill>
          <a:blip r:embed="rId3"/>
          <a:stretch>
            <a:fillRect/>
          </a:stretch>
        </p:blipFill>
        <p:spPr>
          <a:xfrm>
            <a:off x="304800" y="1447800"/>
            <a:ext cx="3733800" cy="3044022"/>
          </a:xfrm>
          <a:prstGeom prst="rect">
            <a:avLst/>
          </a:prstGeom>
        </p:spPr>
      </p:pic>
      <p:pic>
        <p:nvPicPr>
          <p:cNvPr id="5" name="Picture 4"/>
          <p:cNvPicPr>
            <a:picLocks noChangeAspect="1"/>
          </p:cNvPicPr>
          <p:nvPr/>
        </p:nvPicPr>
        <p:blipFill>
          <a:blip r:embed="rId4"/>
          <a:stretch>
            <a:fillRect/>
          </a:stretch>
        </p:blipFill>
        <p:spPr>
          <a:xfrm>
            <a:off x="4572000" y="3886200"/>
            <a:ext cx="4267200" cy="2750288"/>
          </a:xfrm>
          <a:prstGeom prst="rect">
            <a:avLst/>
          </a:prstGeom>
        </p:spPr>
      </p:pic>
      <p:pic>
        <p:nvPicPr>
          <p:cNvPr id="6" name="Picture 5"/>
          <p:cNvPicPr>
            <a:picLocks noChangeAspect="1"/>
          </p:cNvPicPr>
          <p:nvPr/>
        </p:nvPicPr>
        <p:blipFill>
          <a:blip r:embed="rId5"/>
          <a:stretch>
            <a:fillRect/>
          </a:stretch>
        </p:blipFill>
        <p:spPr>
          <a:xfrm>
            <a:off x="4495800" y="1676400"/>
            <a:ext cx="4482353" cy="1905000"/>
          </a:xfrm>
          <a:prstGeom prst="rect">
            <a:avLst/>
          </a:prstGeom>
        </p:spPr>
      </p:pic>
      <p:pic>
        <p:nvPicPr>
          <p:cNvPr id="8" name="Picture 7"/>
          <p:cNvPicPr>
            <a:picLocks noChangeAspect="1"/>
          </p:cNvPicPr>
          <p:nvPr/>
        </p:nvPicPr>
        <p:blipFill>
          <a:blip r:embed="rId6"/>
          <a:stretch>
            <a:fillRect/>
          </a:stretch>
        </p:blipFill>
        <p:spPr>
          <a:xfrm>
            <a:off x="1219200" y="4876800"/>
            <a:ext cx="2032000" cy="1524000"/>
          </a:xfrm>
          <a:prstGeom prst="rect">
            <a:avLst/>
          </a:prstGeom>
        </p:spPr>
      </p:pic>
    </p:spTree>
    <p:extLst>
      <p:ext uri="{BB962C8B-B14F-4D97-AF65-F5344CB8AC3E}">
        <p14:creationId xmlns:p14="http://schemas.microsoft.com/office/powerpoint/2010/main" val="54493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3"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But What About Their Impact? </a:t>
            </a:r>
          </a:p>
        </p:txBody>
      </p:sp>
      <p:sp>
        <p:nvSpPr>
          <p:cNvPr id="4099" name="Rectangle 3"/>
          <p:cNvSpPr>
            <a:spLocks noGrp="1" noChangeArrowheads="1"/>
          </p:cNvSpPr>
          <p:nvPr>
            <p:ph type="body" idx="1"/>
          </p:nvPr>
        </p:nvSpPr>
        <p:spPr>
          <a:xfrm>
            <a:off x="457200" y="1600201"/>
            <a:ext cx="8229600" cy="3657600"/>
          </a:xfrm>
        </p:spPr>
        <p:txBody>
          <a:bodyPr/>
          <a:lstStyle/>
          <a:p>
            <a:pPr eaLnBrk="1" hangingPunct="1">
              <a:lnSpc>
                <a:spcPct val="80000"/>
              </a:lnSpc>
            </a:pPr>
            <a:r>
              <a:rPr lang="en-US" sz="2400" dirty="0" smtClean="0"/>
              <a:t>Do security teams view these vulnerabilities as real or serious threats?</a:t>
            </a:r>
          </a:p>
          <a:p>
            <a:pPr eaLnBrk="1" hangingPunct="1">
              <a:lnSpc>
                <a:spcPct val="80000"/>
              </a:lnSpc>
            </a:pPr>
            <a:r>
              <a:rPr lang="en-US" sz="2400" dirty="0"/>
              <a:t>D</a:t>
            </a:r>
            <a:r>
              <a:rPr lang="en-US" sz="2400" dirty="0" smtClean="0"/>
              <a:t>oes it confuse them even more? </a:t>
            </a:r>
            <a:endParaRPr lang="en-US" sz="2400" dirty="0"/>
          </a:p>
          <a:p>
            <a:pPr eaLnBrk="1" hangingPunct="1">
              <a:lnSpc>
                <a:spcPct val="80000"/>
              </a:lnSpc>
            </a:pPr>
            <a:r>
              <a:rPr lang="en-US" sz="2400" dirty="0" smtClean="0"/>
              <a:t>Are these threats actually being patched? </a:t>
            </a:r>
          </a:p>
          <a:p>
            <a:pPr eaLnBrk="1" hangingPunct="1">
              <a:lnSpc>
                <a:spcPct val="80000"/>
              </a:lnSpc>
            </a:pPr>
            <a:r>
              <a:rPr lang="en-US" sz="2400" dirty="0" smtClean="0"/>
              <a:t>With marketing teams overhyping zero days and announcing them before a patch is available, are we actually allowing cybercriminals and malware authors more time to exploit them?</a:t>
            </a:r>
          </a:p>
          <a:p>
            <a:pPr eaLnBrk="1" hangingPunct="1">
              <a:lnSpc>
                <a:spcPct val="80000"/>
              </a:lnSpc>
            </a:pPr>
            <a:r>
              <a:rPr lang="en-US" sz="2400" dirty="0" smtClean="0"/>
              <a:t>Does it help or hurt a brand to put out reports like this? </a:t>
            </a:r>
          </a:p>
          <a:p>
            <a:pPr eaLnBrk="1" hangingPunct="1">
              <a:lnSpc>
                <a:spcPct val="80000"/>
              </a:lnSpc>
            </a:pPr>
            <a:r>
              <a:rPr lang="en-US" sz="2400" dirty="0" smtClean="0"/>
              <a:t>Do vendors actually gain or lose credibility? </a:t>
            </a:r>
          </a:p>
          <a:p>
            <a:pPr marL="0" indent="0" eaLnBrk="1" hangingPunct="1">
              <a:lnSpc>
                <a:spcPct val="80000"/>
              </a:lnSpc>
              <a:buNone/>
            </a:pPr>
            <a:endParaRPr lang="en-US" sz="2400" b="1" dirty="0"/>
          </a:p>
          <a:p>
            <a:pPr marL="0" indent="0" algn="ctr" eaLnBrk="1" hangingPunct="1">
              <a:lnSpc>
                <a:spcPct val="80000"/>
              </a:lnSpc>
              <a:buNone/>
            </a:pPr>
            <a:r>
              <a:rPr lang="en-US" sz="2400" b="1" i="1" dirty="0" smtClean="0">
                <a:solidFill>
                  <a:srgbClr val="FFFF00"/>
                </a:solidFill>
              </a:rPr>
              <a:t>The End Game: New, Sexy Threats Take Precedence Over Real Problems!!!!</a:t>
            </a:r>
          </a:p>
          <a:p>
            <a:pPr eaLnBrk="1" hangingPunct="1">
              <a:lnSpc>
                <a:spcPct val="80000"/>
              </a:lnSpc>
            </a:pPr>
            <a:endParaRPr lang="en-US" sz="2400" b="1" dirty="0"/>
          </a:p>
          <a:p>
            <a:pPr eaLnBrk="1" hangingPunct="1">
              <a:lnSpc>
                <a:spcPct val="80000"/>
              </a:lnSpc>
            </a:pPr>
            <a:endParaRPr lang="en-US" sz="2400" b="1" dirty="0" smtClean="0"/>
          </a:p>
          <a:p>
            <a:pPr eaLnBrk="1" hangingPunct="1">
              <a:lnSpc>
                <a:spcPct val="80000"/>
              </a:lnSpc>
              <a:buFontTx/>
              <a:buNone/>
            </a:pPr>
            <a:endParaRPr lang="en-US" sz="2400" b="1" dirty="0"/>
          </a:p>
          <a:p>
            <a:pPr eaLnBrk="1" hangingPunct="1">
              <a:lnSpc>
                <a:spcPct val="80000"/>
              </a:lnSpc>
              <a:buFontTx/>
              <a:buNone/>
            </a:pPr>
            <a:endParaRPr lang="en-US" sz="2400" b="1" dirty="0"/>
          </a:p>
          <a:p>
            <a:pPr eaLnBrk="1" hangingPunct="1">
              <a:lnSpc>
                <a:spcPct val="80000"/>
              </a:lnSpc>
              <a:buFontTx/>
              <a:buNone/>
            </a:pPr>
            <a:endParaRPr lang="en-US" sz="2400" b="1" dirty="0" smtClean="0"/>
          </a:p>
          <a:p>
            <a:pPr eaLnBrk="1" hangingPunct="1">
              <a:lnSpc>
                <a:spcPct val="80000"/>
              </a:lnSpc>
              <a:buFontTx/>
              <a:buNone/>
            </a:pPr>
            <a:endParaRPr lang="en-US" sz="2400" b="1" dirty="0"/>
          </a:p>
          <a:p>
            <a:pPr eaLnBrk="1" hangingPunct="1">
              <a:lnSpc>
                <a:spcPct val="80000"/>
              </a:lnSpc>
              <a:buFontTx/>
              <a:buNone/>
            </a:pPr>
            <a:endParaRPr lang="en-US" sz="2400" b="1" dirty="0" smtClean="0"/>
          </a:p>
          <a:p>
            <a:pPr eaLnBrk="1" hangingPunct="1">
              <a:lnSpc>
                <a:spcPct val="80000"/>
              </a:lnSpc>
              <a:buFontTx/>
              <a:buNone/>
            </a:pPr>
            <a:endParaRPr lang="en-US" sz="2000" dirty="0" smtClean="0"/>
          </a:p>
          <a:p>
            <a:pPr lvl="1" eaLnBrk="1" hangingPunct="1">
              <a:lnSpc>
                <a:spcPct val="80000"/>
              </a:lnSpc>
            </a:pPr>
            <a:endParaRPr lang="en-US" sz="2000" dirty="0" smtClean="0"/>
          </a:p>
        </p:txBody>
      </p:sp>
    </p:spTree>
    <p:extLst>
      <p:ext uri="{BB962C8B-B14F-4D97-AF65-F5344CB8AC3E}">
        <p14:creationId xmlns:p14="http://schemas.microsoft.com/office/powerpoint/2010/main" val="35542461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A Look Inside the Media Landscape</a:t>
            </a:r>
          </a:p>
        </p:txBody>
      </p:sp>
      <p:sp>
        <p:nvSpPr>
          <p:cNvPr id="4099" name="Rectangle 3"/>
          <p:cNvSpPr>
            <a:spLocks noGrp="1" noChangeArrowheads="1"/>
          </p:cNvSpPr>
          <p:nvPr>
            <p:ph type="body" idx="1"/>
          </p:nvPr>
        </p:nvSpPr>
        <p:spPr>
          <a:xfrm>
            <a:off x="381000" y="1447800"/>
            <a:ext cx="8229600" cy="3657600"/>
          </a:xfrm>
        </p:spPr>
        <p:txBody>
          <a:bodyPr/>
          <a:lstStyle/>
          <a:p>
            <a:pPr eaLnBrk="1" hangingPunct="1">
              <a:lnSpc>
                <a:spcPct val="80000"/>
              </a:lnSpc>
              <a:buFontTx/>
              <a:buNone/>
            </a:pPr>
            <a:r>
              <a:rPr lang="en-US" b="1" dirty="0" smtClean="0"/>
              <a:t>Cyber Security Journalists</a:t>
            </a:r>
            <a:endParaRPr lang="en-US" b="1" dirty="0"/>
          </a:p>
          <a:p>
            <a:pPr marL="0" indent="0" eaLnBrk="1" hangingPunct="1">
              <a:lnSpc>
                <a:spcPct val="80000"/>
              </a:lnSpc>
              <a:buNone/>
            </a:pPr>
            <a:r>
              <a:rPr lang="en-US" sz="1800" dirty="0" smtClean="0"/>
              <a:t>-- Reporters </a:t>
            </a:r>
            <a:r>
              <a:rPr lang="en-US" sz="1800" dirty="0"/>
              <a:t>are evaluated by how much audience they can drive – they’re looking for the “big story</a:t>
            </a:r>
            <a:r>
              <a:rPr lang="en-US" sz="1800" dirty="0" smtClean="0"/>
              <a:t>” and what will </a:t>
            </a:r>
            <a:r>
              <a:rPr lang="en-US" sz="1800" dirty="0"/>
              <a:t>interest the most </a:t>
            </a:r>
            <a:r>
              <a:rPr lang="en-US" sz="1800" dirty="0" smtClean="0"/>
              <a:t>readers</a:t>
            </a:r>
            <a:endParaRPr lang="en-US" sz="1800" dirty="0"/>
          </a:p>
          <a:p>
            <a:pPr marL="0" indent="0" eaLnBrk="1" hangingPunct="1">
              <a:lnSpc>
                <a:spcPct val="80000"/>
              </a:lnSpc>
              <a:buNone/>
            </a:pPr>
            <a:r>
              <a:rPr lang="en-US" sz="1800" dirty="0" smtClean="0"/>
              <a:t>-- Reporters </a:t>
            </a:r>
            <a:r>
              <a:rPr lang="en-US" sz="1800" dirty="0"/>
              <a:t>are looking for </a:t>
            </a:r>
            <a:r>
              <a:rPr lang="en-US" sz="1800" dirty="0" smtClean="0"/>
              <a:t>stories that will interest the average person on the street or a business that everyone has heard of</a:t>
            </a:r>
            <a:endParaRPr lang="en-US" sz="1800" dirty="0"/>
          </a:p>
          <a:p>
            <a:pPr marL="0" indent="0" eaLnBrk="1" hangingPunct="1">
              <a:lnSpc>
                <a:spcPct val="80000"/>
              </a:lnSpc>
              <a:buNone/>
            </a:pPr>
            <a:r>
              <a:rPr lang="en-US" sz="1800" dirty="0" smtClean="0"/>
              <a:t>-- Reporters </a:t>
            </a:r>
            <a:r>
              <a:rPr lang="en-US" sz="1800" dirty="0"/>
              <a:t>are looking for “breaking” news that has immediacy and impact (zero-day stuff</a:t>
            </a:r>
            <a:r>
              <a:rPr lang="en-US" sz="1800" dirty="0" smtClean="0"/>
              <a:t>)</a:t>
            </a:r>
          </a:p>
          <a:p>
            <a:pPr eaLnBrk="1" hangingPunct="1">
              <a:lnSpc>
                <a:spcPct val="80000"/>
              </a:lnSpc>
              <a:buFontTx/>
              <a:buNone/>
            </a:pPr>
            <a:endParaRPr lang="en-US" sz="1800" b="1" dirty="0"/>
          </a:p>
          <a:p>
            <a:pPr eaLnBrk="1" hangingPunct="1">
              <a:lnSpc>
                <a:spcPct val="80000"/>
              </a:lnSpc>
              <a:buFontTx/>
              <a:buNone/>
            </a:pPr>
            <a:r>
              <a:rPr lang="en-US" b="1" dirty="0" smtClean="0"/>
              <a:t>Driven By Advertising</a:t>
            </a:r>
          </a:p>
          <a:p>
            <a:pPr marL="0" indent="0" eaLnBrk="1" hangingPunct="1">
              <a:lnSpc>
                <a:spcPct val="80000"/>
              </a:lnSpc>
              <a:buNone/>
            </a:pPr>
            <a:r>
              <a:rPr lang="en-US" sz="1800" dirty="0" smtClean="0"/>
              <a:t>-- The more content/pages they serve, the more money they make</a:t>
            </a:r>
          </a:p>
          <a:p>
            <a:pPr marL="0" indent="0" eaLnBrk="1" hangingPunct="1">
              <a:lnSpc>
                <a:spcPct val="80000"/>
              </a:lnSpc>
              <a:buNone/>
            </a:pPr>
            <a:r>
              <a:rPr lang="en-US" sz="1800" dirty="0" smtClean="0"/>
              <a:t>-- Most are looking to define a specific “demographic” that makes them seem unique to the advertiser</a:t>
            </a:r>
          </a:p>
          <a:p>
            <a:pPr marL="0" indent="0" eaLnBrk="1" hangingPunct="1">
              <a:lnSpc>
                <a:spcPct val="80000"/>
              </a:lnSpc>
              <a:buNone/>
            </a:pPr>
            <a:r>
              <a:rPr lang="en-US" sz="1800" dirty="0" smtClean="0"/>
              <a:t>-- They compete with each other for advertising dollars</a:t>
            </a:r>
          </a:p>
          <a:p>
            <a:pPr lvl="1" eaLnBrk="1" hangingPunct="1">
              <a:lnSpc>
                <a:spcPct val="80000"/>
              </a:lnSpc>
            </a:pPr>
            <a:endParaRPr lang="en-US" sz="1800" dirty="0" smtClean="0"/>
          </a:p>
          <a:p>
            <a:pPr lvl="1" eaLnBrk="1" hangingPunct="1">
              <a:lnSpc>
                <a:spcPct val="80000"/>
              </a:lnSpc>
            </a:pPr>
            <a:endParaRPr lang="en-US" sz="2000" dirty="0" smtClean="0"/>
          </a:p>
          <a:p>
            <a:pPr lvl="1" eaLnBrk="1" hangingPunct="1">
              <a:lnSpc>
                <a:spcPct val="80000"/>
              </a:lnSpc>
            </a:pPr>
            <a:endParaRPr lang="en-US" sz="2000" dirty="0" smtClean="0"/>
          </a:p>
        </p:txBody>
      </p:sp>
      <p:sp>
        <p:nvSpPr>
          <p:cNvPr id="5" name="TextBox 4"/>
          <p:cNvSpPr txBox="1"/>
          <p:nvPr/>
        </p:nvSpPr>
        <p:spPr>
          <a:xfrm>
            <a:off x="304800" y="5380673"/>
            <a:ext cx="8534400" cy="1477327"/>
          </a:xfrm>
          <a:prstGeom prst="rect">
            <a:avLst/>
          </a:prstGeom>
          <a:noFill/>
        </p:spPr>
        <p:txBody>
          <a:bodyPr wrap="square" rtlCol="0">
            <a:spAutoFit/>
          </a:bodyPr>
          <a:lstStyle/>
          <a:p>
            <a:pPr marL="0" lvl="1" algn="ctr"/>
            <a:r>
              <a:rPr lang="en-US" sz="2400" b="1" i="1" dirty="0" smtClean="0">
                <a:solidFill>
                  <a:srgbClr val="FFFF00"/>
                </a:solidFill>
              </a:rPr>
              <a:t>The newest, most novel and most widespread threats get the highest play. But are these the same priorities used by security pros?</a:t>
            </a:r>
          </a:p>
          <a:p>
            <a:pPr algn="ctr"/>
            <a:endParaRPr lang="en-US" dirty="0"/>
          </a:p>
        </p:txBody>
      </p:sp>
    </p:spTree>
    <p:extLst>
      <p:ext uri="{BB962C8B-B14F-4D97-AF65-F5344CB8AC3E}">
        <p14:creationId xmlns:p14="http://schemas.microsoft.com/office/powerpoint/2010/main" val="38230254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7171" name="Rectangle 3"/>
          <p:cNvSpPr>
            <a:spLocks noGrp="1" noChangeArrowheads="1"/>
          </p:cNvSpPr>
          <p:nvPr>
            <p:ph type="body" idx="1"/>
          </p:nvPr>
        </p:nvSpPr>
        <p:spPr>
          <a:xfrm>
            <a:off x="152400" y="1341437"/>
            <a:ext cx="8763000" cy="4525963"/>
          </a:xfrm>
        </p:spPr>
        <p:txBody>
          <a:bodyPr/>
          <a:lstStyle/>
          <a:p>
            <a:pPr eaLnBrk="1" hangingPunct="1">
              <a:lnSpc>
                <a:spcPct val="80000"/>
              </a:lnSpc>
              <a:buFontTx/>
              <a:buNone/>
            </a:pPr>
            <a:r>
              <a:rPr lang="en-US" sz="1800" b="1" dirty="0" smtClean="0">
                <a:ea typeface="ＭＳ Ｐゴシック" pitchFamily="34" charset="-128"/>
              </a:rPr>
              <a:t>Reporters Are Humans Too! </a:t>
            </a:r>
          </a:p>
          <a:p>
            <a:pPr lvl="1" eaLnBrk="1" hangingPunct="1">
              <a:lnSpc>
                <a:spcPct val="80000"/>
              </a:lnSpc>
            </a:pPr>
            <a:r>
              <a:rPr lang="en-US" sz="1800" dirty="0" smtClean="0">
                <a:ea typeface="ＭＳ Ｐゴシック" pitchFamily="34" charset="-128"/>
              </a:rPr>
              <a:t>Most are overwhelmed with security news moving at a lightning pace and all the noise in the market</a:t>
            </a:r>
          </a:p>
          <a:p>
            <a:pPr lvl="1" eaLnBrk="1" hangingPunct="1">
              <a:lnSpc>
                <a:spcPct val="80000"/>
              </a:lnSpc>
            </a:pPr>
            <a:r>
              <a:rPr lang="en-US" sz="1800" dirty="0" smtClean="0">
                <a:ea typeface="ＭＳ Ｐゴシック" pitchFamily="34" charset="-128"/>
              </a:rPr>
              <a:t>Most don’t</a:t>
            </a:r>
            <a:r>
              <a:rPr lang="en-US" altLang="ja-JP" sz="1800" dirty="0" smtClean="0">
                <a:ea typeface="ＭＳ Ｐゴシック" pitchFamily="34" charset="-128"/>
              </a:rPr>
              <a:t> have time to do deep research </a:t>
            </a:r>
            <a:endParaRPr lang="en-US" altLang="ja-JP" sz="1800" dirty="0">
              <a:ea typeface="ＭＳ Ｐゴシック" pitchFamily="34" charset="-128"/>
            </a:endParaRPr>
          </a:p>
          <a:p>
            <a:pPr lvl="1" eaLnBrk="1" hangingPunct="1">
              <a:lnSpc>
                <a:spcPct val="80000"/>
              </a:lnSpc>
            </a:pPr>
            <a:r>
              <a:rPr lang="en-US" sz="1800" dirty="0" smtClean="0">
                <a:ea typeface="ＭＳ Ｐゴシック" pitchFamily="34" charset="-128"/>
              </a:rPr>
              <a:t>They often grab the low-hanging fruit – on deadline and often have to file 2-3 or more stories per day</a:t>
            </a:r>
          </a:p>
          <a:p>
            <a:pPr lvl="1" eaLnBrk="1" hangingPunct="1">
              <a:lnSpc>
                <a:spcPct val="80000"/>
              </a:lnSpc>
            </a:pPr>
            <a:endParaRPr lang="en-US" sz="1800" dirty="0" smtClean="0">
              <a:ea typeface="ＭＳ Ｐゴシック" pitchFamily="34" charset="-128"/>
            </a:endParaRPr>
          </a:p>
          <a:p>
            <a:pPr eaLnBrk="1" hangingPunct="1">
              <a:lnSpc>
                <a:spcPct val="80000"/>
              </a:lnSpc>
              <a:buFontTx/>
              <a:buNone/>
            </a:pPr>
            <a:r>
              <a:rPr lang="en-US" sz="1800" b="1" dirty="0" smtClean="0">
                <a:ea typeface="ＭＳ Ｐゴシック" pitchFamily="34" charset="-128"/>
              </a:rPr>
              <a:t>What They Love</a:t>
            </a:r>
          </a:p>
          <a:p>
            <a:pPr lvl="1" eaLnBrk="1" hangingPunct="1">
              <a:lnSpc>
                <a:spcPct val="80000"/>
              </a:lnSpc>
            </a:pPr>
            <a:r>
              <a:rPr lang="en-US" sz="1800" dirty="0" smtClean="0">
                <a:ea typeface="ＭＳ Ｐゴシック" pitchFamily="34" charset="-128"/>
              </a:rPr>
              <a:t>Breaches/compromises that are new and affect companies readers know</a:t>
            </a:r>
          </a:p>
          <a:p>
            <a:pPr lvl="1" eaLnBrk="1" hangingPunct="1">
              <a:lnSpc>
                <a:spcPct val="80000"/>
              </a:lnSpc>
            </a:pPr>
            <a:r>
              <a:rPr lang="en-US" sz="1800" dirty="0" smtClean="0">
                <a:ea typeface="ＭＳ Ｐゴシック" pitchFamily="34" charset="-128"/>
              </a:rPr>
              <a:t>Stories that cause FUD in readers</a:t>
            </a:r>
          </a:p>
          <a:p>
            <a:pPr lvl="1" eaLnBrk="1" hangingPunct="1">
              <a:lnSpc>
                <a:spcPct val="80000"/>
              </a:lnSpc>
            </a:pPr>
            <a:r>
              <a:rPr lang="en-US" sz="1800" dirty="0" smtClean="0">
                <a:ea typeface="ＭＳ Ｐゴシック" pitchFamily="34" charset="-128"/>
              </a:rPr>
              <a:t>News “Exclusives” – getting a story nobody else has yet </a:t>
            </a:r>
          </a:p>
          <a:p>
            <a:pPr lvl="1" eaLnBrk="1" hangingPunct="1">
              <a:lnSpc>
                <a:spcPct val="80000"/>
              </a:lnSpc>
            </a:pPr>
            <a:endParaRPr lang="en-US" sz="1800" dirty="0" smtClean="0">
              <a:ea typeface="ＭＳ Ｐゴシック" pitchFamily="34" charset="-128"/>
            </a:endParaRPr>
          </a:p>
          <a:p>
            <a:pPr eaLnBrk="1" hangingPunct="1">
              <a:lnSpc>
                <a:spcPct val="80000"/>
              </a:lnSpc>
              <a:buFontTx/>
              <a:buNone/>
            </a:pPr>
            <a:r>
              <a:rPr lang="en-US" sz="1800" b="1" dirty="0" smtClean="0">
                <a:ea typeface="ＭＳ Ｐゴシック" pitchFamily="34" charset="-128"/>
              </a:rPr>
              <a:t>What They Don</a:t>
            </a:r>
            <a:r>
              <a:rPr lang="ja-JP" altLang="en-US" sz="1800" b="1" dirty="0" smtClean="0">
                <a:ea typeface="ＭＳ Ｐゴシック" pitchFamily="34" charset="-128"/>
              </a:rPr>
              <a:t>’</a:t>
            </a:r>
            <a:r>
              <a:rPr lang="en-US" altLang="ja-JP" sz="1800" b="1" dirty="0" smtClean="0">
                <a:ea typeface="ＭＳ Ｐゴシック" pitchFamily="34" charset="-128"/>
              </a:rPr>
              <a:t>t Love</a:t>
            </a:r>
          </a:p>
          <a:p>
            <a:pPr lvl="1" eaLnBrk="1" hangingPunct="1">
              <a:lnSpc>
                <a:spcPct val="80000"/>
              </a:lnSpc>
            </a:pPr>
            <a:r>
              <a:rPr lang="en-US" sz="1800" dirty="0" smtClean="0">
                <a:ea typeface="ＭＳ Ｐゴシック" pitchFamily="34" charset="-128"/>
              </a:rPr>
              <a:t>Breaches with little verifiable impact</a:t>
            </a:r>
          </a:p>
          <a:p>
            <a:pPr lvl="1" eaLnBrk="1" hangingPunct="1">
              <a:lnSpc>
                <a:spcPct val="80000"/>
              </a:lnSpc>
            </a:pPr>
            <a:r>
              <a:rPr lang="en-US" sz="1800" dirty="0" smtClean="0">
                <a:ea typeface="ＭＳ Ｐゴシック" pitchFamily="34" charset="-128"/>
              </a:rPr>
              <a:t>Product news </a:t>
            </a:r>
          </a:p>
          <a:p>
            <a:pPr lvl="1" eaLnBrk="1" hangingPunct="1">
              <a:lnSpc>
                <a:spcPct val="80000"/>
              </a:lnSpc>
            </a:pPr>
            <a:r>
              <a:rPr lang="en-US" sz="1800" dirty="0" smtClean="0">
                <a:ea typeface="ＭＳ Ｐゴシック" pitchFamily="34" charset="-128"/>
              </a:rPr>
              <a:t>The oversaturation of threat reports </a:t>
            </a:r>
          </a:p>
          <a:p>
            <a:pPr lvl="1" eaLnBrk="1" hangingPunct="1">
              <a:lnSpc>
                <a:spcPct val="80000"/>
              </a:lnSpc>
            </a:pPr>
            <a:endParaRPr lang="en-US" sz="2000" dirty="0" smtClean="0">
              <a:ea typeface="ＭＳ Ｐゴシック" pitchFamily="34" charset="-128"/>
            </a:endParaRPr>
          </a:p>
          <a:p>
            <a:pPr lvl="1" eaLnBrk="1" hangingPunct="1">
              <a:lnSpc>
                <a:spcPct val="80000"/>
              </a:lnSpc>
            </a:pPr>
            <a:endParaRPr lang="en-US" sz="2000" dirty="0" smtClean="0">
              <a:ea typeface="ＭＳ Ｐゴシック" pitchFamily="34" charset="-128"/>
            </a:endParaRPr>
          </a:p>
        </p:txBody>
      </p:sp>
      <p:sp>
        <p:nvSpPr>
          <p:cNvPr id="6" name="Title 5"/>
          <p:cNvSpPr>
            <a:spLocks noGrp="1"/>
          </p:cNvSpPr>
          <p:nvPr>
            <p:ph type="title"/>
          </p:nvPr>
        </p:nvSpPr>
        <p:spPr/>
        <p:txBody>
          <a:bodyPr/>
          <a:lstStyle/>
          <a:p>
            <a:r>
              <a:rPr lang="en-US" dirty="0" smtClean="0"/>
              <a:t>What Influences The News?</a:t>
            </a:r>
            <a:endParaRPr lang="en-US" dirty="0"/>
          </a:p>
        </p:txBody>
      </p:sp>
      <p:sp>
        <p:nvSpPr>
          <p:cNvPr id="5" name="TextBox 4"/>
          <p:cNvSpPr txBox="1"/>
          <p:nvPr/>
        </p:nvSpPr>
        <p:spPr>
          <a:xfrm>
            <a:off x="457200" y="5867400"/>
            <a:ext cx="8229600" cy="615553"/>
          </a:xfrm>
          <a:prstGeom prst="rect">
            <a:avLst/>
          </a:prstGeom>
          <a:noFill/>
        </p:spPr>
        <p:txBody>
          <a:bodyPr wrap="square" rtlCol="0">
            <a:spAutoFit/>
          </a:bodyPr>
          <a:lstStyle/>
          <a:p>
            <a:pPr marL="0" lvl="1" algn="ctr"/>
            <a:r>
              <a:rPr lang="en-US" sz="2000" b="1" i="1" dirty="0" smtClean="0">
                <a:solidFill>
                  <a:srgbClr val="FFFF00"/>
                </a:solidFill>
                <a:ea typeface="ＭＳ Ｐゴシック" pitchFamily="34" charset="-128"/>
              </a:rPr>
              <a:t>What you see in the news often is what’</a:t>
            </a:r>
            <a:r>
              <a:rPr lang="en-US" altLang="ja-JP" sz="2000" b="1" i="1" dirty="0" smtClean="0">
                <a:solidFill>
                  <a:srgbClr val="FFFF00"/>
                </a:solidFill>
                <a:ea typeface="ＭＳ Ｐゴシック" pitchFamily="34" charset="-128"/>
              </a:rPr>
              <a:t>s easiest to write! </a:t>
            </a:r>
          </a:p>
          <a:p>
            <a:pPr algn="ctr"/>
            <a:endParaRPr lang="en-US" sz="1400" i="1"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oogle-twitter.png"/>
          <p:cNvPicPr>
            <a:picLocks noChangeAspect="1"/>
          </p:cNvPicPr>
          <p:nvPr/>
        </p:nvPicPr>
        <p:blipFill>
          <a:blip r:embed="rId2" cstate="print"/>
          <a:stretch>
            <a:fillRect/>
          </a:stretch>
        </p:blipFill>
        <p:spPr>
          <a:xfrm>
            <a:off x="5410200" y="1396603"/>
            <a:ext cx="3429000" cy="5004197"/>
          </a:xfrm>
          <a:prstGeom prst="rect">
            <a:avLst/>
          </a:prstGeom>
        </p:spPr>
      </p:pic>
      <p:sp>
        <p:nvSpPr>
          <p:cNvPr id="8195" name="Rectangle 3"/>
          <p:cNvSpPr>
            <a:spLocks noGrp="1" noChangeArrowheads="1"/>
          </p:cNvSpPr>
          <p:nvPr>
            <p:ph type="body" idx="1"/>
          </p:nvPr>
        </p:nvSpPr>
        <p:spPr>
          <a:xfrm>
            <a:off x="457200" y="1341437"/>
            <a:ext cx="8229600" cy="4221163"/>
          </a:xfrm>
        </p:spPr>
        <p:txBody>
          <a:bodyPr/>
          <a:lstStyle/>
          <a:p>
            <a:pPr eaLnBrk="1" hangingPunct="1">
              <a:lnSpc>
                <a:spcPct val="80000"/>
              </a:lnSpc>
              <a:buFontTx/>
              <a:buNone/>
            </a:pPr>
            <a:r>
              <a:rPr lang="en-US" sz="1800" b="1" dirty="0" smtClean="0">
                <a:ea typeface="ＭＳ Ｐゴシック" pitchFamily="34" charset="-128"/>
              </a:rPr>
              <a:t>Vendors/Public Relations </a:t>
            </a:r>
          </a:p>
          <a:p>
            <a:pPr lvl="1" eaLnBrk="1" hangingPunct="1">
              <a:lnSpc>
                <a:spcPct val="80000"/>
              </a:lnSpc>
            </a:pPr>
            <a:r>
              <a:rPr lang="en-US" sz="1800" dirty="0" smtClean="0">
                <a:ea typeface="ＭＳ Ｐゴシック" pitchFamily="34" charset="-128"/>
              </a:rPr>
              <a:t>Vendors/researchers who have access to reporters and </a:t>
            </a:r>
            <a:r>
              <a:rPr lang="en-US" altLang="en-US" sz="1800" dirty="0" smtClean="0">
                <a:ea typeface="ＭＳ Ｐゴシック" pitchFamily="34" charset="-128"/>
              </a:rPr>
              <a:t>“</a:t>
            </a:r>
            <a:r>
              <a:rPr lang="en-US" sz="1800" dirty="0" smtClean="0">
                <a:ea typeface="ＭＳ Ｐゴシック" pitchFamily="34" charset="-128"/>
              </a:rPr>
              <a:t>trusted relationships</a:t>
            </a:r>
            <a:r>
              <a:rPr lang="en-US" altLang="en-US" sz="1800" dirty="0" smtClean="0">
                <a:ea typeface="ＭＳ Ｐゴシック" pitchFamily="34" charset="-128"/>
              </a:rPr>
              <a:t>”</a:t>
            </a:r>
            <a:r>
              <a:rPr lang="en-US" sz="1800" dirty="0" smtClean="0">
                <a:ea typeface="ＭＳ Ｐゴシック" pitchFamily="34" charset="-128"/>
              </a:rPr>
              <a:t> (Bruce </a:t>
            </a:r>
            <a:r>
              <a:rPr lang="en-US" sz="1800" dirty="0" err="1" smtClean="0">
                <a:ea typeface="ＭＳ Ｐゴシック" pitchFamily="34" charset="-128"/>
              </a:rPr>
              <a:t>Schneier</a:t>
            </a:r>
            <a:r>
              <a:rPr lang="en-US" sz="1800" dirty="0" smtClean="0">
                <a:ea typeface="ＭＳ Ｐゴシック" pitchFamily="34" charset="-128"/>
              </a:rPr>
              <a:t>, Graham </a:t>
            </a:r>
            <a:r>
              <a:rPr lang="en-US" sz="1800" dirty="0" err="1" smtClean="0">
                <a:ea typeface="ＭＳ Ｐゴシック" pitchFamily="34" charset="-128"/>
              </a:rPr>
              <a:t>Cluley</a:t>
            </a:r>
            <a:r>
              <a:rPr lang="en-US" sz="1800" dirty="0" smtClean="0">
                <a:ea typeface="ＭＳ Ｐゴシック" pitchFamily="34" charset="-128"/>
              </a:rPr>
              <a:t>)</a:t>
            </a:r>
          </a:p>
          <a:p>
            <a:pPr lvl="1" eaLnBrk="1" hangingPunct="1">
              <a:lnSpc>
                <a:spcPct val="80000"/>
              </a:lnSpc>
              <a:buFontTx/>
              <a:buNone/>
            </a:pPr>
            <a:endParaRPr lang="en-US" sz="1800" dirty="0" smtClean="0">
              <a:ea typeface="ＭＳ Ｐゴシック" pitchFamily="34" charset="-128"/>
            </a:endParaRPr>
          </a:p>
          <a:p>
            <a:pPr eaLnBrk="1" hangingPunct="1">
              <a:lnSpc>
                <a:spcPct val="80000"/>
              </a:lnSpc>
              <a:buFontTx/>
              <a:buNone/>
            </a:pPr>
            <a:r>
              <a:rPr lang="en-US" sz="1800" b="1" dirty="0" smtClean="0">
                <a:ea typeface="ＭＳ Ｐゴシック" pitchFamily="34" charset="-128"/>
              </a:rPr>
              <a:t>Twitter/Social Networks</a:t>
            </a:r>
            <a:endParaRPr lang="en-US" altLang="ja-JP" sz="1800" dirty="0" smtClean="0">
              <a:ea typeface="ＭＳ Ｐゴシック" pitchFamily="34" charset="-128"/>
            </a:endParaRPr>
          </a:p>
          <a:p>
            <a:pPr lvl="1" eaLnBrk="1" hangingPunct="1">
              <a:lnSpc>
                <a:spcPct val="80000"/>
              </a:lnSpc>
            </a:pPr>
            <a:r>
              <a:rPr lang="en-US" altLang="ja-JP" sz="1800" dirty="0" smtClean="0">
                <a:ea typeface="ＭＳ Ｐゴシック" pitchFamily="34" charset="-128"/>
              </a:rPr>
              <a:t>Twitter is faster than any news outlet</a:t>
            </a:r>
          </a:p>
          <a:p>
            <a:pPr lvl="1" eaLnBrk="1" hangingPunct="1">
              <a:lnSpc>
                <a:spcPct val="80000"/>
              </a:lnSpc>
            </a:pPr>
            <a:r>
              <a:rPr lang="ja-JP" altLang="en-US" sz="1800" dirty="0">
                <a:ea typeface="ＭＳ Ｐゴシック" pitchFamily="34" charset="-128"/>
              </a:rPr>
              <a:t>“</a:t>
            </a:r>
            <a:r>
              <a:rPr lang="en-US" altLang="ja-JP" sz="1800" dirty="0">
                <a:ea typeface="ＭＳ Ｐゴシック" pitchFamily="34" charset="-128"/>
              </a:rPr>
              <a:t>Buzz</a:t>
            </a:r>
            <a:r>
              <a:rPr lang="ja-JP" altLang="en-US" sz="1800" dirty="0">
                <a:ea typeface="ＭＳ Ｐゴシック" pitchFamily="34" charset="-128"/>
              </a:rPr>
              <a:t>”</a:t>
            </a:r>
            <a:r>
              <a:rPr lang="en-US" altLang="ja-JP" sz="1800" dirty="0">
                <a:ea typeface="ＭＳ Ｐゴシック" pitchFamily="34" charset="-128"/>
              </a:rPr>
              <a:t> often starts a story </a:t>
            </a:r>
            <a:r>
              <a:rPr lang="en-US" altLang="ja-JP" sz="1800" dirty="0" smtClean="0">
                <a:ea typeface="ＭＳ Ｐゴシック" pitchFamily="34" charset="-128"/>
              </a:rPr>
              <a:t>wave</a:t>
            </a:r>
          </a:p>
          <a:p>
            <a:pPr lvl="1" eaLnBrk="1" hangingPunct="1">
              <a:lnSpc>
                <a:spcPct val="80000"/>
              </a:lnSpc>
            </a:pPr>
            <a:r>
              <a:rPr lang="en-US" sz="1800" dirty="0">
                <a:ea typeface="ＭＳ Ｐゴシック" pitchFamily="34" charset="-128"/>
              </a:rPr>
              <a:t>Influential </a:t>
            </a:r>
            <a:r>
              <a:rPr lang="ja-JP" altLang="en-US" sz="1800" dirty="0">
                <a:ea typeface="ＭＳ Ｐゴシック" pitchFamily="34" charset="-128"/>
              </a:rPr>
              <a:t>“</a:t>
            </a:r>
            <a:r>
              <a:rPr lang="en-US" altLang="ja-JP" sz="1800" dirty="0">
                <a:ea typeface="ＭＳ Ｐゴシック" pitchFamily="34" charset="-128"/>
              </a:rPr>
              <a:t>tweeters</a:t>
            </a:r>
            <a:r>
              <a:rPr lang="ja-JP" altLang="en-US" sz="1800" dirty="0">
                <a:ea typeface="ＭＳ Ｐゴシック" pitchFamily="34" charset="-128"/>
              </a:rPr>
              <a:t>”</a:t>
            </a:r>
            <a:r>
              <a:rPr lang="en-US" altLang="ja-JP" sz="1800" dirty="0">
                <a:ea typeface="ＭＳ Ｐゴシック" pitchFamily="34" charset="-128"/>
              </a:rPr>
              <a:t> carry more </a:t>
            </a:r>
            <a:r>
              <a:rPr lang="en-US" altLang="ja-JP" sz="1800" dirty="0" smtClean="0">
                <a:ea typeface="ＭＳ Ｐゴシック" pitchFamily="34" charset="-128"/>
              </a:rPr>
              <a:t>weight</a:t>
            </a:r>
          </a:p>
          <a:p>
            <a:pPr lvl="1" eaLnBrk="1" hangingPunct="1">
              <a:lnSpc>
                <a:spcPct val="80000"/>
              </a:lnSpc>
              <a:buFontTx/>
              <a:buNone/>
            </a:pPr>
            <a:endParaRPr lang="en-US" sz="1800" dirty="0" smtClean="0">
              <a:ea typeface="ＭＳ Ｐゴシック" pitchFamily="34" charset="-128"/>
            </a:endParaRPr>
          </a:p>
          <a:p>
            <a:pPr eaLnBrk="1" hangingPunct="1">
              <a:lnSpc>
                <a:spcPct val="80000"/>
              </a:lnSpc>
              <a:buFontTx/>
              <a:buNone/>
            </a:pPr>
            <a:r>
              <a:rPr lang="en-US" sz="1800" b="1" dirty="0" smtClean="0">
                <a:ea typeface="ＭＳ Ｐゴシック" pitchFamily="34" charset="-128"/>
              </a:rPr>
              <a:t>Other Media</a:t>
            </a:r>
          </a:p>
          <a:p>
            <a:pPr lvl="1" eaLnBrk="1" hangingPunct="1">
              <a:lnSpc>
                <a:spcPct val="80000"/>
              </a:lnSpc>
            </a:pPr>
            <a:r>
              <a:rPr lang="en-US" sz="1800" dirty="0" smtClean="0">
                <a:ea typeface="ＭＳ Ｐゴシック" pitchFamily="34" charset="-128"/>
              </a:rPr>
              <a:t>One story often creates a wave of stories </a:t>
            </a:r>
          </a:p>
          <a:p>
            <a:pPr lvl="1" eaLnBrk="1" hangingPunct="1">
              <a:lnSpc>
                <a:spcPct val="80000"/>
              </a:lnSpc>
            </a:pPr>
            <a:endParaRPr lang="en-US" sz="1800" dirty="0" smtClean="0">
              <a:ea typeface="ＭＳ Ｐゴシック" pitchFamily="34" charset="-128"/>
            </a:endParaRPr>
          </a:p>
          <a:p>
            <a:pPr eaLnBrk="1" hangingPunct="1">
              <a:lnSpc>
                <a:spcPct val="80000"/>
              </a:lnSpc>
              <a:buFontTx/>
              <a:buNone/>
            </a:pPr>
            <a:r>
              <a:rPr lang="en-US" sz="1800" b="1" dirty="0" smtClean="0">
                <a:ea typeface="ＭＳ Ｐゴシック" pitchFamily="34" charset="-128"/>
              </a:rPr>
              <a:t>Search Engines</a:t>
            </a:r>
          </a:p>
          <a:p>
            <a:pPr lvl="1" eaLnBrk="1" hangingPunct="1">
              <a:lnSpc>
                <a:spcPct val="80000"/>
              </a:lnSpc>
            </a:pPr>
            <a:r>
              <a:rPr lang="en-US" sz="1800" dirty="0" smtClean="0">
                <a:ea typeface="ＭＳ Ｐゴシック" pitchFamily="34" charset="-128"/>
              </a:rPr>
              <a:t>Google and Google News are huge drivers of traffic</a:t>
            </a:r>
          </a:p>
          <a:p>
            <a:pPr lvl="1" eaLnBrk="1" hangingPunct="1">
              <a:lnSpc>
                <a:spcPct val="80000"/>
              </a:lnSpc>
            </a:pPr>
            <a:r>
              <a:rPr lang="en-US" sz="1800" dirty="0">
                <a:ea typeface="ＭＳ Ｐゴシック" pitchFamily="34" charset="-128"/>
              </a:rPr>
              <a:t>P</a:t>
            </a:r>
            <a:r>
              <a:rPr lang="en-US" sz="1800" dirty="0" smtClean="0">
                <a:ea typeface="ＭＳ Ｐゴシック" pitchFamily="34" charset="-128"/>
              </a:rPr>
              <a:t>ublications write stories that are </a:t>
            </a:r>
            <a:r>
              <a:rPr lang="ja-JP" altLang="en-US" sz="1800" dirty="0" smtClean="0">
                <a:ea typeface="ＭＳ Ｐゴシック" pitchFamily="34" charset="-128"/>
              </a:rPr>
              <a:t>“</a:t>
            </a:r>
            <a:r>
              <a:rPr lang="en-US" altLang="ja-JP" sz="1800" dirty="0" smtClean="0">
                <a:ea typeface="ＭＳ Ｐゴシック" pitchFamily="34" charset="-128"/>
              </a:rPr>
              <a:t>optimized</a:t>
            </a:r>
            <a:r>
              <a:rPr lang="ja-JP" altLang="en-US" sz="1800" dirty="0" smtClean="0">
                <a:ea typeface="ＭＳ Ｐゴシック" pitchFamily="34" charset="-128"/>
              </a:rPr>
              <a:t>”</a:t>
            </a:r>
            <a:r>
              <a:rPr lang="en-US" altLang="ja-JP" sz="1800" dirty="0" smtClean="0">
                <a:ea typeface="ＭＳ Ｐゴシック" pitchFamily="34" charset="-128"/>
              </a:rPr>
              <a:t> for search engines (SEO)</a:t>
            </a:r>
            <a:endParaRPr lang="en-US" sz="2000" dirty="0" smtClean="0">
              <a:ea typeface="ＭＳ Ｐゴシック" pitchFamily="34" charset="-128"/>
            </a:endParaRPr>
          </a:p>
          <a:p>
            <a:pPr lvl="1" eaLnBrk="1" hangingPunct="1">
              <a:lnSpc>
                <a:spcPct val="80000"/>
              </a:lnSpc>
            </a:pPr>
            <a:endParaRPr lang="en-US" sz="2000" dirty="0" smtClean="0">
              <a:ea typeface="ＭＳ Ｐゴシック" pitchFamily="34" charset="-128"/>
            </a:endParaRPr>
          </a:p>
        </p:txBody>
      </p:sp>
      <p:sp>
        <p:nvSpPr>
          <p:cNvPr id="5" name="Title 4"/>
          <p:cNvSpPr>
            <a:spLocks noGrp="1"/>
          </p:cNvSpPr>
          <p:nvPr>
            <p:ph type="title"/>
          </p:nvPr>
        </p:nvSpPr>
        <p:spPr/>
        <p:txBody>
          <a:bodyPr/>
          <a:lstStyle/>
          <a:p>
            <a:r>
              <a:rPr lang="en-US" dirty="0" smtClean="0"/>
              <a:t>Who Influences The News?</a:t>
            </a:r>
            <a:endParaRPr lang="en-US" dirty="0"/>
          </a:p>
        </p:txBody>
      </p:sp>
      <p:sp>
        <p:nvSpPr>
          <p:cNvPr id="6" name="TextBox 5"/>
          <p:cNvSpPr txBox="1"/>
          <p:nvPr/>
        </p:nvSpPr>
        <p:spPr>
          <a:xfrm>
            <a:off x="381000" y="5722203"/>
            <a:ext cx="8458200" cy="707886"/>
          </a:xfrm>
          <a:prstGeom prst="rect">
            <a:avLst/>
          </a:prstGeom>
          <a:noFill/>
        </p:spPr>
        <p:txBody>
          <a:bodyPr wrap="square" rtlCol="0">
            <a:spAutoFit/>
          </a:bodyPr>
          <a:lstStyle/>
          <a:p>
            <a:pPr algn="ctr"/>
            <a:r>
              <a:rPr lang="en-US" sz="2000" b="1" i="1" dirty="0" smtClean="0">
                <a:solidFill>
                  <a:srgbClr val="FFFF00"/>
                </a:solidFill>
              </a:rPr>
              <a:t>Reporters are influenced by the same stuff you are – what’s on Twitter, what’s on the Web, what people are talking about.</a:t>
            </a:r>
            <a:endParaRPr lang="en-US" sz="2000" b="1" i="1"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Inside Marketing &amp; PR </a:t>
            </a:r>
            <a:endParaRPr lang="en-US" dirty="0"/>
          </a:p>
        </p:txBody>
      </p:sp>
      <p:sp>
        <p:nvSpPr>
          <p:cNvPr id="3" name="Content Placeholder 2"/>
          <p:cNvSpPr>
            <a:spLocks noGrp="1"/>
          </p:cNvSpPr>
          <p:nvPr>
            <p:ph idx="1"/>
          </p:nvPr>
        </p:nvSpPr>
        <p:spPr>
          <a:xfrm>
            <a:off x="457200" y="1295400"/>
            <a:ext cx="8229600" cy="3809999"/>
          </a:xfrm>
        </p:spPr>
        <p:txBody>
          <a:bodyPr/>
          <a:lstStyle/>
          <a:p>
            <a:r>
              <a:rPr lang="en-US" sz="2800" b="1" dirty="0" smtClean="0"/>
              <a:t>PR and marketing teams have one goal: DRIVE SALES LEADS</a:t>
            </a:r>
          </a:p>
          <a:p>
            <a:pPr lvl="1"/>
            <a:r>
              <a:rPr lang="en-US" sz="1400" dirty="0" smtClean="0"/>
              <a:t>To do that, we have to employ a lot of tactics – AR/PR, SEO, email marketing campaigns, unique messaging/creative storytelling, blogging, advertising, branding etc.</a:t>
            </a:r>
          </a:p>
          <a:p>
            <a:pPr lvl="1"/>
            <a:r>
              <a:rPr lang="en-US" sz="1400" dirty="0" smtClean="0"/>
              <a:t>PR and marketing teams have KPIs that we’re measured on for lead generation </a:t>
            </a:r>
          </a:p>
          <a:p>
            <a:r>
              <a:rPr lang="en-US" sz="2800" b="1" dirty="0" smtClean="0"/>
              <a:t>We have to be CREATIVE to get INK</a:t>
            </a:r>
          </a:p>
          <a:p>
            <a:pPr lvl="1"/>
            <a:r>
              <a:rPr lang="en-US" sz="1400" dirty="0" smtClean="0"/>
              <a:t>There’s a lot of noise in cyber right now, so we have to find ways our clients can stand out</a:t>
            </a:r>
          </a:p>
          <a:p>
            <a:pPr lvl="1"/>
            <a:r>
              <a:rPr lang="en-US" sz="1400" dirty="0" smtClean="0"/>
              <a:t>We need to find an SME with a great bio, a piece of research that’s going to grab a journalists’ attention, find a breaking news story to fit into, push our clients to find new threats</a:t>
            </a:r>
          </a:p>
          <a:p>
            <a:pPr lvl="1"/>
            <a:r>
              <a:rPr lang="en-US" sz="1400" dirty="0" smtClean="0"/>
              <a:t>We have to think like a journalist to figure out the headline we want and work backwards on how to get there (probably explains why there’s a TON of survey data out there today)</a:t>
            </a:r>
          </a:p>
          <a:p>
            <a:r>
              <a:rPr lang="en-US" sz="2800" b="1" dirty="0" smtClean="0"/>
              <a:t>We have to be CREDIBLE &amp; HONEST </a:t>
            </a:r>
          </a:p>
          <a:p>
            <a:pPr lvl="1"/>
            <a:r>
              <a:rPr lang="en-US" sz="1400" dirty="0" smtClean="0"/>
              <a:t>We have relationships across bloggers, analysts and journalists that are trusted and last for years – they often come to us for sources</a:t>
            </a:r>
          </a:p>
          <a:p>
            <a:pPr lvl="1"/>
            <a:r>
              <a:rPr lang="en-US" sz="1400" dirty="0" smtClean="0"/>
              <a:t>We have to stop our clients from making mistakes that could hurt their brand/reputation too!</a:t>
            </a:r>
          </a:p>
          <a:p>
            <a:pPr marL="0" indent="0">
              <a:buNone/>
            </a:pPr>
            <a:endParaRPr lang="en-US" sz="1800" dirty="0"/>
          </a:p>
          <a:p>
            <a:pPr marL="0" indent="0">
              <a:buNone/>
            </a:pPr>
            <a:endParaRPr lang="en-US" sz="1800" dirty="0" smtClean="0"/>
          </a:p>
          <a:p>
            <a:pPr lvl="1"/>
            <a:endParaRPr lang="en-US" sz="1400" dirty="0"/>
          </a:p>
        </p:txBody>
      </p:sp>
      <p:sp>
        <p:nvSpPr>
          <p:cNvPr id="4" name="Rectangle 3"/>
          <p:cNvSpPr/>
          <p:nvPr/>
        </p:nvSpPr>
        <p:spPr>
          <a:xfrm>
            <a:off x="304800" y="6096000"/>
            <a:ext cx="8153400" cy="400110"/>
          </a:xfrm>
          <a:prstGeom prst="rect">
            <a:avLst/>
          </a:prstGeom>
        </p:spPr>
        <p:txBody>
          <a:bodyPr wrap="square">
            <a:spAutoFit/>
          </a:bodyPr>
          <a:lstStyle/>
          <a:p>
            <a:pPr marL="0" lvl="1" algn="ctr"/>
            <a:r>
              <a:rPr lang="en-US" sz="2000" b="1" i="1" dirty="0" smtClean="0">
                <a:solidFill>
                  <a:srgbClr val="FFFF00"/>
                </a:solidFill>
              </a:rPr>
              <a:t>PR / Marketing is Mostly Spinning Stories …But That’s Our Job! </a:t>
            </a:r>
            <a:endParaRPr lang="en-US" sz="2000" b="1" i="1" dirty="0">
              <a:solidFill>
                <a:srgbClr val="FFFF00"/>
              </a:solidFill>
            </a:endParaRPr>
          </a:p>
        </p:txBody>
      </p:sp>
    </p:spTree>
    <p:extLst>
      <p:ext uri="{BB962C8B-B14F-4D97-AF65-F5344CB8AC3E}">
        <p14:creationId xmlns:p14="http://schemas.microsoft.com/office/powerpoint/2010/main" val="418417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png"/>
          <p:cNvPicPr>
            <a:picLocks noChangeAspect="1"/>
          </p:cNvPicPr>
          <p:nvPr/>
        </p:nvPicPr>
        <p:blipFill>
          <a:blip r:embed="rId3" cstate="print"/>
          <a:stretch>
            <a:fillRect/>
          </a:stretch>
        </p:blipFill>
        <p:spPr>
          <a:xfrm>
            <a:off x="5838825" y="1219200"/>
            <a:ext cx="3228975" cy="4257675"/>
          </a:xfrm>
          <a:prstGeom prst="rect">
            <a:avLst/>
          </a:prstGeom>
        </p:spPr>
      </p:pic>
      <p:sp>
        <p:nvSpPr>
          <p:cNvPr id="9219" name="Rectangle 3"/>
          <p:cNvSpPr>
            <a:spLocks noGrp="1" noChangeArrowheads="1"/>
          </p:cNvSpPr>
          <p:nvPr>
            <p:ph type="body" idx="1"/>
          </p:nvPr>
        </p:nvSpPr>
        <p:spPr>
          <a:xfrm>
            <a:off x="457200" y="1371601"/>
            <a:ext cx="8229600" cy="4267200"/>
          </a:xfrm>
        </p:spPr>
        <p:txBody>
          <a:bodyPr/>
          <a:lstStyle/>
          <a:p>
            <a:pPr eaLnBrk="1" hangingPunct="1">
              <a:lnSpc>
                <a:spcPct val="80000"/>
              </a:lnSpc>
              <a:buFontTx/>
              <a:buNone/>
            </a:pPr>
            <a:r>
              <a:rPr lang="en-US" sz="1800" b="1" dirty="0" smtClean="0">
                <a:ea typeface="ＭＳ Ｐゴシック" pitchFamily="34" charset="-128"/>
              </a:rPr>
              <a:t>Big Numbers</a:t>
            </a:r>
          </a:p>
          <a:p>
            <a:pPr lvl="1" eaLnBrk="1" hangingPunct="1">
              <a:lnSpc>
                <a:spcPct val="80000"/>
              </a:lnSpc>
            </a:pPr>
            <a:r>
              <a:rPr lang="en-US" sz="1800" dirty="0" smtClean="0">
                <a:ea typeface="ＭＳ Ｐゴシック" pitchFamily="34" charset="-128"/>
              </a:rPr>
              <a:t>Target, Home Depot, JP Morgan, OPM, Anthem/Blue Cross</a:t>
            </a:r>
          </a:p>
          <a:p>
            <a:pPr lvl="1" eaLnBrk="1" hangingPunct="1">
              <a:lnSpc>
                <a:spcPct val="80000"/>
              </a:lnSpc>
            </a:pPr>
            <a:endParaRPr lang="en-US" sz="1800" dirty="0" smtClean="0">
              <a:ea typeface="ＭＳ Ｐゴシック" pitchFamily="34" charset="-128"/>
            </a:endParaRPr>
          </a:p>
          <a:p>
            <a:pPr eaLnBrk="1" hangingPunct="1">
              <a:lnSpc>
                <a:spcPct val="80000"/>
              </a:lnSpc>
              <a:buFontTx/>
              <a:buNone/>
            </a:pPr>
            <a:r>
              <a:rPr lang="en-US" sz="1800" b="1" dirty="0" smtClean="0">
                <a:ea typeface="ＭＳ Ｐゴシック" pitchFamily="34" charset="-128"/>
              </a:rPr>
              <a:t>Big Names</a:t>
            </a:r>
          </a:p>
          <a:p>
            <a:pPr lvl="1" eaLnBrk="1" hangingPunct="1">
              <a:lnSpc>
                <a:spcPct val="80000"/>
              </a:lnSpc>
            </a:pPr>
            <a:r>
              <a:rPr lang="en-US" sz="1800" dirty="0" smtClean="0">
                <a:ea typeface="ＭＳ Ｐゴシック" pitchFamily="34" charset="-128"/>
              </a:rPr>
              <a:t>Breaches at well-known companies (MySpace, LinkedIn, US Fed Reserve)</a:t>
            </a:r>
          </a:p>
          <a:p>
            <a:pPr lvl="1" eaLnBrk="1" hangingPunct="1">
              <a:lnSpc>
                <a:spcPct val="80000"/>
              </a:lnSpc>
            </a:pPr>
            <a:r>
              <a:rPr lang="en-US" sz="1800" dirty="0" smtClean="0">
                <a:ea typeface="ＭＳ Ｐゴシック" pitchFamily="34" charset="-128"/>
              </a:rPr>
              <a:t>Breaches flagged by respected authorities (FBI, Microsoft, Apple)</a:t>
            </a:r>
          </a:p>
          <a:p>
            <a:pPr lvl="1" eaLnBrk="1" hangingPunct="1">
              <a:lnSpc>
                <a:spcPct val="80000"/>
              </a:lnSpc>
              <a:buFontTx/>
              <a:buNone/>
            </a:pPr>
            <a:endParaRPr lang="en-US" sz="1800" dirty="0" smtClean="0">
              <a:ea typeface="ＭＳ Ｐゴシック" pitchFamily="34" charset="-128"/>
            </a:endParaRPr>
          </a:p>
          <a:p>
            <a:pPr eaLnBrk="1" hangingPunct="1">
              <a:lnSpc>
                <a:spcPct val="80000"/>
              </a:lnSpc>
              <a:buFontTx/>
              <a:buNone/>
            </a:pPr>
            <a:r>
              <a:rPr lang="en-US" sz="1800" b="1" dirty="0" smtClean="0">
                <a:ea typeface="ＭＳ Ｐゴシック" pitchFamily="34" charset="-128"/>
              </a:rPr>
              <a:t>Big Claims</a:t>
            </a:r>
          </a:p>
          <a:p>
            <a:pPr lvl="1" eaLnBrk="1" hangingPunct="1">
              <a:lnSpc>
                <a:spcPct val="80000"/>
              </a:lnSpc>
            </a:pPr>
            <a:r>
              <a:rPr lang="ja-JP" altLang="en-US" sz="1800" dirty="0" smtClean="0">
                <a:ea typeface="ＭＳ Ｐゴシック" pitchFamily="34" charset="-128"/>
              </a:rPr>
              <a:t>“</a:t>
            </a:r>
            <a:r>
              <a:rPr lang="en-US" altLang="ja-JP" sz="1800" dirty="0" smtClean="0">
                <a:ea typeface="ＭＳ Ｐゴシック" pitchFamily="34" charset="-128"/>
              </a:rPr>
              <a:t>First</a:t>
            </a:r>
            <a:r>
              <a:rPr lang="ja-JP" altLang="en-US" sz="1800" dirty="0" smtClean="0">
                <a:ea typeface="ＭＳ Ｐゴシック" pitchFamily="34" charset="-128"/>
              </a:rPr>
              <a:t>” </a:t>
            </a:r>
            <a:r>
              <a:rPr lang="en-US" altLang="ja-JP" sz="1800" dirty="0" smtClean="0">
                <a:ea typeface="ＭＳ Ｐゴシック" pitchFamily="34" charset="-128"/>
              </a:rPr>
              <a:t>or </a:t>
            </a:r>
            <a:r>
              <a:rPr lang="ja-JP" altLang="en-US" sz="1800" dirty="0" smtClean="0">
                <a:ea typeface="ＭＳ Ｐゴシック" pitchFamily="34" charset="-128"/>
              </a:rPr>
              <a:t>“</a:t>
            </a:r>
            <a:r>
              <a:rPr lang="en-US" altLang="ja-JP" sz="1800" dirty="0" smtClean="0">
                <a:ea typeface="ＭＳ Ｐゴシック" pitchFamily="34" charset="-128"/>
              </a:rPr>
              <a:t>Biggest</a:t>
            </a:r>
            <a:r>
              <a:rPr lang="ja-JP" altLang="en-US" sz="1800" dirty="0" smtClean="0">
                <a:ea typeface="ＭＳ Ｐゴシック" pitchFamily="34" charset="-128"/>
              </a:rPr>
              <a:t>” </a:t>
            </a:r>
            <a:r>
              <a:rPr lang="en-US" altLang="ja-JP" sz="1800" dirty="0" smtClean="0">
                <a:ea typeface="ＭＳ Ｐゴシック" pitchFamily="34" charset="-128"/>
              </a:rPr>
              <a:t>or </a:t>
            </a:r>
            <a:r>
              <a:rPr lang="ja-JP" altLang="en-US" sz="1800" dirty="0" smtClean="0">
                <a:ea typeface="ＭＳ Ｐゴシック" pitchFamily="34" charset="-128"/>
              </a:rPr>
              <a:t>“</a:t>
            </a:r>
            <a:r>
              <a:rPr lang="en-US" altLang="ja-JP" sz="1800" dirty="0" smtClean="0">
                <a:ea typeface="ＭＳ Ｐゴシック" pitchFamily="34" charset="-128"/>
              </a:rPr>
              <a:t>Most Dangerous</a:t>
            </a:r>
            <a:r>
              <a:rPr lang="ja-JP" altLang="en-US" sz="1800" dirty="0" smtClean="0">
                <a:ea typeface="ＭＳ Ｐゴシック" pitchFamily="34" charset="-128"/>
              </a:rPr>
              <a:t>” </a:t>
            </a:r>
            <a:r>
              <a:rPr lang="en-US" altLang="ja-JP" sz="1800" dirty="0" smtClean="0">
                <a:ea typeface="ＭＳ Ｐゴシック" pitchFamily="34" charset="-128"/>
              </a:rPr>
              <a:t>(</a:t>
            </a:r>
            <a:r>
              <a:rPr lang="en-US" altLang="ja-JP" sz="1800" dirty="0" err="1" smtClean="0">
                <a:ea typeface="ＭＳ Ｐゴシック" pitchFamily="34" charset="-128"/>
              </a:rPr>
              <a:t>Heartbleed</a:t>
            </a:r>
            <a:r>
              <a:rPr lang="en-US" altLang="ja-JP" sz="1800" dirty="0" smtClean="0">
                <a:ea typeface="ＭＳ Ｐゴシック" pitchFamily="34" charset="-128"/>
              </a:rPr>
              <a:t>, DROWN)</a:t>
            </a:r>
          </a:p>
          <a:p>
            <a:pPr lvl="1" eaLnBrk="1" hangingPunct="1">
              <a:lnSpc>
                <a:spcPct val="80000"/>
              </a:lnSpc>
              <a:buFontTx/>
              <a:buNone/>
            </a:pPr>
            <a:endParaRPr lang="en-US" sz="1800" dirty="0" smtClean="0">
              <a:ea typeface="ＭＳ Ｐゴシック" pitchFamily="34" charset="-128"/>
            </a:endParaRPr>
          </a:p>
          <a:p>
            <a:pPr eaLnBrk="1" hangingPunct="1">
              <a:lnSpc>
                <a:spcPct val="80000"/>
              </a:lnSpc>
              <a:buFontTx/>
              <a:buNone/>
            </a:pPr>
            <a:r>
              <a:rPr lang="en-US" sz="1800" b="1" dirty="0" smtClean="0">
                <a:ea typeface="ＭＳ Ｐゴシック" pitchFamily="34" charset="-128"/>
              </a:rPr>
              <a:t>Unusual Threat Actors</a:t>
            </a:r>
          </a:p>
          <a:p>
            <a:pPr lvl="1" eaLnBrk="1" hangingPunct="1">
              <a:lnSpc>
                <a:spcPct val="80000"/>
              </a:lnSpc>
            </a:pPr>
            <a:r>
              <a:rPr lang="en-US" sz="1800" dirty="0" smtClean="0">
                <a:ea typeface="ＭＳ Ｐゴシック" pitchFamily="34" charset="-128"/>
              </a:rPr>
              <a:t>China/corporate espionage</a:t>
            </a:r>
          </a:p>
          <a:p>
            <a:pPr lvl="1" eaLnBrk="1" hangingPunct="1">
              <a:lnSpc>
                <a:spcPct val="80000"/>
              </a:lnSpc>
            </a:pPr>
            <a:r>
              <a:rPr lang="en-US" sz="1800" dirty="0" smtClean="0">
                <a:ea typeface="ＭＳ Ｐゴシック" pitchFamily="34" charset="-128"/>
              </a:rPr>
              <a:t>Politically-motivated attacks (Syrian Electronic Army, Anonymous)</a:t>
            </a:r>
            <a:endParaRPr lang="en-US" altLang="ja-JP" sz="1800" dirty="0" smtClean="0">
              <a:ea typeface="ＭＳ Ｐゴシック" pitchFamily="34" charset="-128"/>
            </a:endParaRPr>
          </a:p>
          <a:p>
            <a:pPr lvl="1" eaLnBrk="1" hangingPunct="1">
              <a:lnSpc>
                <a:spcPct val="80000"/>
              </a:lnSpc>
            </a:pPr>
            <a:r>
              <a:rPr lang="en-US" sz="1800" dirty="0" smtClean="0">
                <a:ea typeface="ＭＳ Ｐゴシック" pitchFamily="34" charset="-128"/>
              </a:rPr>
              <a:t>Highly sophisticated attackers (</a:t>
            </a:r>
            <a:r>
              <a:rPr lang="en-US" sz="1800" dirty="0" err="1" smtClean="0">
                <a:ea typeface="ＭＳ Ｐゴシック" pitchFamily="34" charset="-128"/>
              </a:rPr>
              <a:t>Stuxnet</a:t>
            </a:r>
            <a:r>
              <a:rPr lang="en-US" sz="1800" dirty="0" smtClean="0">
                <a:ea typeface="ＭＳ Ｐゴシック" pitchFamily="34" charset="-128"/>
              </a:rPr>
              <a:t>)</a:t>
            </a:r>
          </a:p>
          <a:p>
            <a:pPr lvl="1" eaLnBrk="1" hangingPunct="1">
              <a:lnSpc>
                <a:spcPct val="80000"/>
              </a:lnSpc>
            </a:pPr>
            <a:endParaRPr lang="en-US" sz="1800" dirty="0">
              <a:ea typeface="ＭＳ Ｐゴシック" pitchFamily="34" charset="-128"/>
            </a:endParaRPr>
          </a:p>
          <a:p>
            <a:pPr marL="457200" lvl="1" indent="0" eaLnBrk="1" hangingPunct="1">
              <a:lnSpc>
                <a:spcPct val="80000"/>
              </a:lnSpc>
              <a:buNone/>
            </a:pPr>
            <a:endParaRPr lang="en-US" sz="2000" dirty="0" smtClean="0">
              <a:ea typeface="ＭＳ Ｐゴシック" pitchFamily="34" charset="-128"/>
            </a:endParaRPr>
          </a:p>
          <a:p>
            <a:pPr lvl="1" eaLnBrk="1" hangingPunct="1">
              <a:lnSpc>
                <a:spcPct val="80000"/>
              </a:lnSpc>
            </a:pPr>
            <a:endParaRPr lang="en-US" sz="2000" dirty="0" smtClean="0">
              <a:ea typeface="ＭＳ Ｐゴシック" pitchFamily="34" charset="-128"/>
            </a:endParaRPr>
          </a:p>
          <a:p>
            <a:pPr lvl="1" eaLnBrk="1" hangingPunct="1">
              <a:lnSpc>
                <a:spcPct val="80000"/>
              </a:lnSpc>
            </a:pPr>
            <a:endParaRPr lang="en-US" sz="2000" dirty="0" smtClean="0">
              <a:ea typeface="ＭＳ Ｐゴシック" pitchFamily="34" charset="-128"/>
            </a:endParaRPr>
          </a:p>
        </p:txBody>
      </p:sp>
      <p:sp>
        <p:nvSpPr>
          <p:cNvPr id="5" name="Title 4"/>
          <p:cNvSpPr>
            <a:spLocks noGrp="1"/>
          </p:cNvSpPr>
          <p:nvPr>
            <p:ph type="title"/>
          </p:nvPr>
        </p:nvSpPr>
        <p:spPr/>
        <p:txBody>
          <a:bodyPr/>
          <a:lstStyle/>
          <a:p>
            <a:r>
              <a:rPr lang="en-US" dirty="0" smtClean="0"/>
              <a:t>So Why Do Some Stories Get So Big?</a:t>
            </a:r>
            <a:endParaRPr lang="en-US" dirty="0"/>
          </a:p>
        </p:txBody>
      </p:sp>
      <p:sp>
        <p:nvSpPr>
          <p:cNvPr id="6" name="TextBox 5"/>
          <p:cNvSpPr txBox="1"/>
          <p:nvPr/>
        </p:nvSpPr>
        <p:spPr>
          <a:xfrm>
            <a:off x="762000" y="5675293"/>
            <a:ext cx="7467600" cy="707886"/>
          </a:xfrm>
          <a:prstGeom prst="rect">
            <a:avLst/>
          </a:prstGeom>
          <a:noFill/>
        </p:spPr>
        <p:txBody>
          <a:bodyPr wrap="square" rtlCol="0">
            <a:spAutoFit/>
          </a:bodyPr>
          <a:lstStyle/>
          <a:p>
            <a:pPr algn="ctr"/>
            <a:r>
              <a:rPr lang="en-US" sz="2000" b="1" i="1" dirty="0" smtClean="0">
                <a:solidFill>
                  <a:srgbClr val="FFFF00"/>
                </a:solidFill>
              </a:rPr>
              <a:t>Reporters build on stories that lots of readers can relate to – and stories that have already gotten a lot of attention.</a:t>
            </a:r>
            <a:endParaRPr lang="en-US" sz="2000" b="1" i="1"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How Do News Stories Resonate?</a:t>
            </a:r>
          </a:p>
        </p:txBody>
      </p:sp>
      <p:sp>
        <p:nvSpPr>
          <p:cNvPr id="15363" name="Rectangle 3"/>
          <p:cNvSpPr>
            <a:spLocks noGrp="1" noChangeArrowheads="1"/>
          </p:cNvSpPr>
          <p:nvPr>
            <p:ph type="body" idx="1"/>
          </p:nvPr>
        </p:nvSpPr>
        <p:spPr>
          <a:xfrm>
            <a:off x="457200" y="1295400"/>
            <a:ext cx="8229600" cy="4525963"/>
          </a:xfrm>
        </p:spPr>
        <p:txBody>
          <a:bodyPr/>
          <a:lstStyle/>
          <a:p>
            <a:pPr eaLnBrk="1" hangingPunct="1">
              <a:lnSpc>
                <a:spcPct val="90000"/>
              </a:lnSpc>
            </a:pPr>
            <a:r>
              <a:rPr lang="en-US" sz="2000" b="1" dirty="0" smtClean="0"/>
              <a:t>Social Networks</a:t>
            </a:r>
          </a:p>
          <a:p>
            <a:pPr lvl="1" eaLnBrk="1" hangingPunct="1">
              <a:lnSpc>
                <a:spcPct val="90000"/>
              </a:lnSpc>
            </a:pPr>
            <a:r>
              <a:rPr lang="en-US" sz="1800" dirty="0"/>
              <a:t>S</a:t>
            </a:r>
            <a:r>
              <a:rPr lang="en-US" sz="1800" dirty="0" smtClean="0"/>
              <a:t>ecurity news often breaks on Twitter</a:t>
            </a:r>
          </a:p>
          <a:p>
            <a:pPr lvl="1" eaLnBrk="1" hangingPunct="1">
              <a:lnSpc>
                <a:spcPct val="90000"/>
              </a:lnSpc>
            </a:pPr>
            <a:r>
              <a:rPr lang="en-US" sz="1800" dirty="0" smtClean="0"/>
              <a:t>Media vets story ideas through key influencers</a:t>
            </a:r>
          </a:p>
          <a:p>
            <a:pPr lvl="1" eaLnBrk="1" hangingPunct="1">
              <a:lnSpc>
                <a:spcPct val="90000"/>
              </a:lnSpc>
            </a:pPr>
            <a:r>
              <a:rPr lang="en-US" sz="1800" dirty="0" smtClean="0"/>
              <a:t>Influencers might be influenced</a:t>
            </a:r>
          </a:p>
          <a:p>
            <a:pPr lvl="1" eaLnBrk="1" hangingPunct="1">
              <a:lnSpc>
                <a:spcPct val="90000"/>
              </a:lnSpc>
            </a:pPr>
            <a:endParaRPr lang="en-US" sz="1800" dirty="0" smtClean="0"/>
          </a:p>
          <a:p>
            <a:pPr eaLnBrk="1" hangingPunct="1">
              <a:lnSpc>
                <a:spcPct val="90000"/>
              </a:lnSpc>
            </a:pPr>
            <a:r>
              <a:rPr lang="en-US" sz="2000" b="1" dirty="0" smtClean="0"/>
              <a:t>Search Engines </a:t>
            </a:r>
            <a:endParaRPr lang="en-US" sz="1800" dirty="0" smtClean="0"/>
          </a:p>
          <a:p>
            <a:pPr lvl="1" eaLnBrk="1" hangingPunct="1">
              <a:lnSpc>
                <a:spcPct val="90000"/>
              </a:lnSpc>
            </a:pPr>
            <a:r>
              <a:rPr lang="en-US" sz="1800" dirty="0" smtClean="0"/>
              <a:t>Google/Bing/Yahoo! Search</a:t>
            </a:r>
          </a:p>
          <a:p>
            <a:pPr lvl="1" eaLnBrk="1" hangingPunct="1">
              <a:lnSpc>
                <a:spcPct val="90000"/>
              </a:lnSpc>
            </a:pPr>
            <a:r>
              <a:rPr lang="en-US" sz="1800" dirty="0" smtClean="0"/>
              <a:t>Media spends a lot of time on SEO</a:t>
            </a:r>
          </a:p>
          <a:p>
            <a:pPr lvl="1" eaLnBrk="1" hangingPunct="1">
              <a:lnSpc>
                <a:spcPct val="90000"/>
              </a:lnSpc>
            </a:pPr>
            <a:endParaRPr lang="en-US" sz="1800" dirty="0" smtClean="0"/>
          </a:p>
          <a:p>
            <a:pPr eaLnBrk="1" hangingPunct="1">
              <a:lnSpc>
                <a:spcPct val="90000"/>
              </a:lnSpc>
            </a:pPr>
            <a:r>
              <a:rPr lang="en-US" sz="2000" b="1" dirty="0" smtClean="0"/>
              <a:t>“</a:t>
            </a:r>
            <a:r>
              <a:rPr lang="en-US" sz="2000" b="1" dirty="0" err="1" smtClean="0"/>
              <a:t>Crowdsourcing</a:t>
            </a:r>
            <a:r>
              <a:rPr lang="en-US" sz="2000" b="1" dirty="0" smtClean="0"/>
              <a:t>” What’s Hot</a:t>
            </a:r>
          </a:p>
          <a:p>
            <a:pPr lvl="1" eaLnBrk="1" hangingPunct="1">
              <a:lnSpc>
                <a:spcPct val="90000"/>
              </a:lnSpc>
            </a:pPr>
            <a:r>
              <a:rPr lang="en-US" sz="1800" dirty="0" smtClean="0"/>
              <a:t>Slashdot effect</a:t>
            </a:r>
          </a:p>
          <a:p>
            <a:pPr lvl="1" eaLnBrk="1" hangingPunct="1">
              <a:lnSpc>
                <a:spcPct val="90000"/>
              </a:lnSpc>
            </a:pPr>
            <a:r>
              <a:rPr lang="en-US" sz="1800" dirty="0" smtClean="0"/>
              <a:t>Trending topics: Google News, Yahoo News</a:t>
            </a:r>
          </a:p>
          <a:p>
            <a:pPr lvl="1" eaLnBrk="1" hangingPunct="1">
              <a:lnSpc>
                <a:spcPct val="90000"/>
              </a:lnSpc>
            </a:pPr>
            <a:endParaRPr lang="en-US" sz="1800" dirty="0" smtClean="0"/>
          </a:p>
          <a:p>
            <a:pPr eaLnBrk="1" hangingPunct="1">
              <a:lnSpc>
                <a:spcPct val="90000"/>
              </a:lnSpc>
            </a:pPr>
            <a:r>
              <a:rPr lang="en-US" sz="2000" b="1" dirty="0" smtClean="0"/>
              <a:t>Competing for Eyeballs</a:t>
            </a:r>
          </a:p>
          <a:p>
            <a:pPr lvl="1" eaLnBrk="1" hangingPunct="1">
              <a:lnSpc>
                <a:spcPct val="90000"/>
              </a:lnSpc>
            </a:pPr>
            <a:r>
              <a:rPr lang="en-US" sz="1800" dirty="0" smtClean="0"/>
              <a:t>Everyone looking for traffic </a:t>
            </a:r>
          </a:p>
          <a:p>
            <a:pPr lvl="1" eaLnBrk="1" hangingPunct="1">
              <a:lnSpc>
                <a:spcPct val="90000"/>
              </a:lnSpc>
            </a:pPr>
            <a:r>
              <a:rPr lang="en-US" sz="1800" dirty="0" smtClean="0"/>
              <a:t>Some stories sensationalized</a:t>
            </a:r>
          </a:p>
          <a:p>
            <a:pPr lvl="1" eaLnBrk="1" hangingPunct="1">
              <a:lnSpc>
                <a:spcPct val="90000"/>
              </a:lnSpc>
            </a:pPr>
            <a:r>
              <a:rPr lang="en-US" sz="1800" dirty="0" smtClean="0"/>
              <a:t>Others optimized for search engines</a:t>
            </a:r>
          </a:p>
          <a:p>
            <a:pPr eaLnBrk="1" hangingPunct="1">
              <a:lnSpc>
                <a:spcPct val="90000"/>
              </a:lnSpc>
              <a:buFontTx/>
              <a:buNone/>
            </a:pPr>
            <a:endParaRPr lang="en-US" sz="2400" dirty="0" smtClean="0"/>
          </a:p>
          <a:p>
            <a:pPr lvl="1" eaLnBrk="1" hangingPunct="1">
              <a:lnSpc>
                <a:spcPct val="90000"/>
              </a:lnSpc>
            </a:pPr>
            <a:endParaRPr lang="en-US" sz="2000" dirty="0" smtClean="0"/>
          </a:p>
          <a:p>
            <a:pPr lvl="1" eaLnBrk="1" hangingPunct="1">
              <a:lnSpc>
                <a:spcPct val="80000"/>
              </a:lnSpc>
              <a:buFontTx/>
              <a:buNone/>
            </a:pPr>
            <a:endParaRPr lang="en-US" sz="2000" dirty="0" smtClean="0"/>
          </a:p>
        </p:txBody>
      </p:sp>
      <p:pic>
        <p:nvPicPr>
          <p:cNvPr id="5" name="Picture 4" descr="LOGOS.png"/>
          <p:cNvPicPr>
            <a:picLocks noChangeAspect="1"/>
          </p:cNvPicPr>
          <p:nvPr/>
        </p:nvPicPr>
        <p:blipFill>
          <a:blip r:embed="rId2" cstate="print"/>
          <a:stretch>
            <a:fillRect/>
          </a:stretch>
        </p:blipFill>
        <p:spPr>
          <a:xfrm>
            <a:off x="6729548" y="1295400"/>
            <a:ext cx="1881052" cy="2438400"/>
          </a:xfrm>
          <a:prstGeom prst="rect">
            <a:avLst/>
          </a:prstGeom>
        </p:spPr>
      </p:pic>
      <p:pic>
        <p:nvPicPr>
          <p:cNvPr id="6" name="Picture 5" descr="GoogleNews.png"/>
          <p:cNvPicPr>
            <a:picLocks noChangeAspect="1"/>
          </p:cNvPicPr>
          <p:nvPr/>
        </p:nvPicPr>
        <p:blipFill>
          <a:blip r:embed="rId3" cstate="print"/>
          <a:stretch>
            <a:fillRect/>
          </a:stretch>
        </p:blipFill>
        <p:spPr>
          <a:xfrm>
            <a:off x="6096000" y="3802898"/>
            <a:ext cx="2743200" cy="921502"/>
          </a:xfrm>
          <a:prstGeom prst="rect">
            <a:avLst/>
          </a:prstGeom>
        </p:spPr>
      </p:pic>
      <p:pic>
        <p:nvPicPr>
          <p:cNvPr id="9" name="Picture 8" descr="bing.png"/>
          <p:cNvPicPr>
            <a:picLocks noChangeAspect="1"/>
          </p:cNvPicPr>
          <p:nvPr/>
        </p:nvPicPr>
        <p:blipFill>
          <a:blip r:embed="rId4" cstate="print"/>
          <a:stretch>
            <a:fillRect/>
          </a:stretch>
        </p:blipFill>
        <p:spPr>
          <a:xfrm>
            <a:off x="6781800" y="5715000"/>
            <a:ext cx="1981200" cy="707572"/>
          </a:xfrm>
          <a:prstGeom prst="rect">
            <a:avLst/>
          </a:prstGeom>
        </p:spPr>
      </p:pic>
      <p:pic>
        <p:nvPicPr>
          <p:cNvPr id="10" name="Picture 9" descr="yahoo.png"/>
          <p:cNvPicPr>
            <a:picLocks noChangeAspect="1"/>
          </p:cNvPicPr>
          <p:nvPr/>
        </p:nvPicPr>
        <p:blipFill>
          <a:blip r:embed="rId5" cstate="print"/>
          <a:stretch>
            <a:fillRect/>
          </a:stretch>
        </p:blipFill>
        <p:spPr>
          <a:xfrm>
            <a:off x="6128084" y="5029200"/>
            <a:ext cx="2406316" cy="457200"/>
          </a:xfrm>
          <a:prstGeom prst="rect">
            <a:avLst/>
          </a:prstGeom>
        </p:spPr>
      </p:pic>
      <p:pic>
        <p:nvPicPr>
          <p:cNvPr id="11" name="Picture 10" descr="twitter.png"/>
          <p:cNvPicPr>
            <a:picLocks noChangeAspect="1"/>
          </p:cNvPicPr>
          <p:nvPr/>
        </p:nvPicPr>
        <p:blipFill>
          <a:blip r:embed="rId6" cstate="print"/>
          <a:stretch>
            <a:fillRect/>
          </a:stretch>
        </p:blipFill>
        <p:spPr>
          <a:xfrm>
            <a:off x="5105400" y="1828800"/>
            <a:ext cx="1524326" cy="1521075"/>
          </a:xfrm>
          <a:prstGeom prst="rect">
            <a:avLst/>
          </a:prstGeom>
        </p:spPr>
      </p:pic>
    </p:spTree>
    <p:extLst>
      <p:ext uri="{BB962C8B-B14F-4D97-AF65-F5344CB8AC3E}">
        <p14:creationId xmlns:p14="http://schemas.microsoft.com/office/powerpoint/2010/main" val="37128304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10243" name="Rectangle 3"/>
          <p:cNvSpPr>
            <a:spLocks noGrp="1" noChangeArrowheads="1"/>
          </p:cNvSpPr>
          <p:nvPr>
            <p:ph type="body" idx="1"/>
          </p:nvPr>
        </p:nvSpPr>
        <p:spPr>
          <a:xfrm>
            <a:off x="457200" y="1600200"/>
            <a:ext cx="8229600" cy="3733800"/>
          </a:xfrm>
        </p:spPr>
        <p:txBody>
          <a:bodyPr/>
          <a:lstStyle/>
          <a:p>
            <a:pPr marL="0" indent="0" algn="ctr" eaLnBrk="1" hangingPunct="1">
              <a:lnSpc>
                <a:spcPct val="90000"/>
              </a:lnSpc>
              <a:buFontTx/>
              <a:buNone/>
            </a:pPr>
            <a:r>
              <a:rPr lang="en-US" sz="2400" b="1" i="1" dirty="0" smtClean="0">
                <a:solidFill>
                  <a:srgbClr val="FFFF00"/>
                </a:solidFill>
                <a:ea typeface="ＭＳ Ｐゴシック" pitchFamily="34" charset="-128"/>
              </a:rPr>
              <a:t>In a Web Full of Sources, Reporters’ Perspectives Are Skewed By A Small Number of Influencing Forces…</a:t>
            </a:r>
          </a:p>
          <a:p>
            <a:pPr marL="0" indent="0" algn="ctr" eaLnBrk="1" hangingPunct="1">
              <a:lnSpc>
                <a:spcPct val="90000"/>
              </a:lnSpc>
              <a:buFontTx/>
              <a:buNone/>
            </a:pPr>
            <a:endParaRPr lang="en-US" sz="1800" dirty="0" smtClean="0">
              <a:ea typeface="ＭＳ Ｐゴシック" pitchFamily="34" charset="-128"/>
            </a:endParaRPr>
          </a:p>
          <a:p>
            <a:pPr marL="0" indent="0" eaLnBrk="1" hangingPunct="1">
              <a:lnSpc>
                <a:spcPct val="90000"/>
              </a:lnSpc>
              <a:buFontTx/>
              <a:buNone/>
            </a:pPr>
            <a:r>
              <a:rPr lang="en-US" sz="1800" b="1" dirty="0" smtClean="0">
                <a:ea typeface="ＭＳ Ｐゴシック" pitchFamily="34" charset="-128"/>
              </a:rPr>
              <a:t>Reporters Are Drawn To Sources They Trust</a:t>
            </a:r>
          </a:p>
          <a:p>
            <a:pPr lvl="1" eaLnBrk="1" hangingPunct="1">
              <a:lnSpc>
                <a:spcPct val="90000"/>
              </a:lnSpc>
            </a:pPr>
            <a:r>
              <a:rPr lang="en-US" sz="1800" dirty="0" smtClean="0">
                <a:ea typeface="ＭＳ Ｐゴシック" pitchFamily="34" charset="-128"/>
              </a:rPr>
              <a:t>They don’t</a:t>
            </a:r>
            <a:r>
              <a:rPr lang="en-US" altLang="ja-JP" sz="1800" dirty="0" smtClean="0">
                <a:ea typeface="ＭＳ Ｐゴシック" pitchFamily="34" charset="-128"/>
              </a:rPr>
              <a:t> always have time to vet new sources</a:t>
            </a:r>
          </a:p>
          <a:p>
            <a:pPr lvl="1" eaLnBrk="1" hangingPunct="1">
              <a:lnSpc>
                <a:spcPct val="90000"/>
              </a:lnSpc>
            </a:pPr>
            <a:r>
              <a:rPr lang="en-US" sz="1800" dirty="0" smtClean="0">
                <a:ea typeface="ＭＳ Ｐゴシック" pitchFamily="34" charset="-128"/>
              </a:rPr>
              <a:t>If another pub has written about it, it</a:t>
            </a:r>
            <a:r>
              <a:rPr lang="en-US" altLang="ja-JP" sz="1800" dirty="0" smtClean="0">
                <a:ea typeface="ＭＳ Ｐゴシック" pitchFamily="34" charset="-128"/>
              </a:rPr>
              <a:t>s probably </a:t>
            </a:r>
            <a:r>
              <a:rPr lang="ja-JP" altLang="en-US" sz="1800" dirty="0" smtClean="0">
                <a:ea typeface="ＭＳ Ｐゴシック" pitchFamily="34" charset="-128"/>
              </a:rPr>
              <a:t>“</a:t>
            </a:r>
            <a:r>
              <a:rPr lang="en-US" altLang="ja-JP" sz="1800" dirty="0" smtClean="0">
                <a:ea typeface="ＭＳ Ｐゴシック" pitchFamily="34" charset="-128"/>
              </a:rPr>
              <a:t>safe</a:t>
            </a:r>
            <a:r>
              <a:rPr lang="ja-JP" altLang="en-US" sz="1800" dirty="0" smtClean="0">
                <a:ea typeface="ＭＳ Ｐゴシック" pitchFamily="34" charset="-128"/>
              </a:rPr>
              <a:t>”</a:t>
            </a:r>
            <a:r>
              <a:rPr lang="en-US" altLang="ja-JP" sz="1800" dirty="0" smtClean="0">
                <a:ea typeface="ＭＳ Ｐゴシック" pitchFamily="34" charset="-128"/>
              </a:rPr>
              <a:t> to cover</a:t>
            </a:r>
          </a:p>
          <a:p>
            <a:pPr lvl="1" eaLnBrk="1" hangingPunct="1">
              <a:lnSpc>
                <a:spcPct val="90000"/>
              </a:lnSpc>
            </a:pPr>
            <a:r>
              <a:rPr lang="en-US" altLang="ja-JP" sz="1800" dirty="0" smtClean="0">
                <a:ea typeface="ＭＳ Ｐゴシック" pitchFamily="34" charset="-128"/>
              </a:rPr>
              <a:t>If they’ve written about it before and gotten good results, they will be inclined to write about it again</a:t>
            </a:r>
          </a:p>
          <a:p>
            <a:pPr lvl="1" eaLnBrk="1" hangingPunct="1">
              <a:lnSpc>
                <a:spcPct val="90000"/>
              </a:lnSpc>
              <a:buFontTx/>
              <a:buNone/>
            </a:pPr>
            <a:endParaRPr lang="en-US" sz="1800" dirty="0" smtClean="0">
              <a:ea typeface="ＭＳ Ｐゴシック" pitchFamily="34" charset="-128"/>
            </a:endParaRPr>
          </a:p>
          <a:p>
            <a:pPr marL="0" indent="0" eaLnBrk="1" hangingPunct="1">
              <a:lnSpc>
                <a:spcPct val="90000"/>
              </a:lnSpc>
              <a:buFontTx/>
              <a:buNone/>
            </a:pPr>
            <a:r>
              <a:rPr lang="en-US" sz="1800" b="1" dirty="0" smtClean="0">
                <a:ea typeface="ＭＳ Ｐゴシック" pitchFamily="34" charset="-128"/>
              </a:rPr>
              <a:t>Reporters Are Drawn To Easy</a:t>
            </a:r>
            <a:r>
              <a:rPr lang="en-US" sz="1800" b="1" dirty="0">
                <a:ea typeface="ＭＳ Ｐゴシック" pitchFamily="34" charset="-128"/>
              </a:rPr>
              <a:t> </a:t>
            </a:r>
            <a:r>
              <a:rPr lang="en-US" sz="1800" b="1" dirty="0" smtClean="0">
                <a:ea typeface="ＭＳ Ｐゴシック" pitchFamily="34" charset="-128"/>
              </a:rPr>
              <a:t>or “Home Run” Types of Stories</a:t>
            </a:r>
          </a:p>
          <a:p>
            <a:pPr lvl="1" eaLnBrk="1" hangingPunct="1">
              <a:lnSpc>
                <a:spcPct val="90000"/>
              </a:lnSpc>
            </a:pPr>
            <a:r>
              <a:rPr lang="en-US" sz="1800" dirty="0" smtClean="0">
                <a:ea typeface="ＭＳ Ｐゴシック" pitchFamily="34" charset="-128"/>
              </a:rPr>
              <a:t>A new breach or vulnerability</a:t>
            </a:r>
          </a:p>
          <a:p>
            <a:pPr lvl="1" eaLnBrk="1" hangingPunct="1">
              <a:lnSpc>
                <a:spcPct val="90000"/>
              </a:lnSpc>
            </a:pPr>
            <a:r>
              <a:rPr lang="en-US" sz="1800" dirty="0" smtClean="0">
                <a:ea typeface="ＭＳ Ｐゴシック" pitchFamily="34" charset="-128"/>
              </a:rPr>
              <a:t>“Scary” industry studies or remarks by well-known or high-ranking execs</a:t>
            </a:r>
          </a:p>
          <a:p>
            <a:pPr lvl="1" eaLnBrk="1" hangingPunct="1">
              <a:lnSpc>
                <a:spcPct val="90000"/>
              </a:lnSpc>
            </a:pPr>
            <a:r>
              <a:rPr lang="en-US" sz="1800" dirty="0" smtClean="0">
                <a:ea typeface="ＭＳ Ｐゴシック" pitchFamily="34" charset="-128"/>
              </a:rPr>
              <a:t>Far-reaching vulnerabilities (</a:t>
            </a:r>
            <a:r>
              <a:rPr lang="en-US" sz="1800" dirty="0" err="1" smtClean="0">
                <a:ea typeface="ＭＳ Ｐゴシック" pitchFamily="34" charset="-128"/>
              </a:rPr>
              <a:t>Heartbleed</a:t>
            </a:r>
            <a:r>
              <a:rPr lang="en-US" sz="1800" dirty="0" smtClean="0">
                <a:ea typeface="ＭＳ Ｐゴシック" pitchFamily="34" charset="-128"/>
              </a:rPr>
              <a:t>, DROWN)</a:t>
            </a:r>
            <a:endParaRPr lang="en-US" sz="2000" dirty="0" smtClean="0">
              <a:ea typeface="ＭＳ Ｐゴシック" pitchFamily="34" charset="-128"/>
            </a:endParaRPr>
          </a:p>
          <a:p>
            <a:pPr lvl="1" eaLnBrk="1" hangingPunct="1">
              <a:lnSpc>
                <a:spcPct val="90000"/>
              </a:lnSpc>
            </a:pPr>
            <a:endParaRPr lang="en-US" sz="2000" dirty="0" smtClean="0">
              <a:ea typeface="ＭＳ Ｐゴシック" pitchFamily="34" charset="-128"/>
            </a:endParaRPr>
          </a:p>
          <a:p>
            <a:pPr lvl="1" eaLnBrk="1" hangingPunct="1">
              <a:lnSpc>
                <a:spcPct val="80000"/>
              </a:lnSpc>
              <a:buFontTx/>
              <a:buNone/>
            </a:pPr>
            <a:endParaRPr lang="en-US" sz="2000" dirty="0" smtClean="0">
              <a:ea typeface="ＭＳ Ｐゴシック" pitchFamily="34" charset="-128"/>
            </a:endParaRPr>
          </a:p>
        </p:txBody>
      </p:sp>
      <p:sp>
        <p:nvSpPr>
          <p:cNvPr id="5" name="Title 4"/>
          <p:cNvSpPr>
            <a:spLocks noGrp="1"/>
          </p:cNvSpPr>
          <p:nvPr>
            <p:ph type="title"/>
          </p:nvPr>
        </p:nvSpPr>
        <p:spPr/>
        <p:txBody>
          <a:bodyPr/>
          <a:lstStyle/>
          <a:p>
            <a:r>
              <a:rPr lang="en-US" dirty="0" smtClean="0"/>
              <a:t>Under-Reporting and Over-Reporting</a:t>
            </a:r>
            <a:endParaRPr lang="en-US" dirty="0"/>
          </a:p>
        </p:txBody>
      </p:sp>
      <p:sp>
        <p:nvSpPr>
          <p:cNvPr id="6" name="TextBox 5"/>
          <p:cNvSpPr txBox="1"/>
          <p:nvPr/>
        </p:nvSpPr>
        <p:spPr>
          <a:xfrm>
            <a:off x="304800" y="5867400"/>
            <a:ext cx="8534400" cy="461665"/>
          </a:xfrm>
          <a:prstGeom prst="rect">
            <a:avLst/>
          </a:prstGeom>
          <a:noFill/>
        </p:spPr>
        <p:txBody>
          <a:bodyPr wrap="square" rtlCol="0">
            <a:spAutoFit/>
          </a:bodyPr>
          <a:lstStyle/>
          <a:p>
            <a:pPr marL="0" lvl="1" algn="ctr"/>
            <a:r>
              <a:rPr lang="en-US" sz="2400" b="1" i="1" dirty="0" smtClean="0">
                <a:solidFill>
                  <a:srgbClr val="FFFF00"/>
                </a:solidFill>
                <a:ea typeface="ＭＳ Ｐゴシック" pitchFamily="34" charset="-128"/>
              </a:rPr>
              <a:t>…leaving more impactful and complex stories behind!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8575"/>
            <a:ext cx="8839200" cy="1143000"/>
          </a:xfrm>
        </p:spPr>
        <p:txBody>
          <a:bodyPr/>
          <a:lstStyle/>
          <a:p>
            <a:pPr eaLnBrk="1" hangingPunct="1"/>
            <a:r>
              <a:rPr lang="en-US" dirty="0" smtClean="0"/>
              <a:t>The Disconnect: What’s “InfoSec-</a:t>
            </a:r>
            <a:r>
              <a:rPr lang="en-US" dirty="0" err="1" smtClean="0"/>
              <a:t>xy</a:t>
            </a:r>
            <a:r>
              <a:rPr lang="en-US" dirty="0" smtClean="0"/>
              <a:t>” Isn’t Always What’s Most Important</a:t>
            </a:r>
          </a:p>
        </p:txBody>
      </p:sp>
      <p:sp>
        <p:nvSpPr>
          <p:cNvPr id="6147" name="Rectangle 3"/>
          <p:cNvSpPr>
            <a:spLocks noGrp="1" noChangeArrowheads="1"/>
          </p:cNvSpPr>
          <p:nvPr>
            <p:ph type="body" idx="1"/>
          </p:nvPr>
        </p:nvSpPr>
        <p:spPr>
          <a:xfrm>
            <a:off x="457200" y="2743201"/>
            <a:ext cx="8229600" cy="2133599"/>
          </a:xfrm>
        </p:spPr>
        <p:txBody>
          <a:bodyPr/>
          <a:lstStyle/>
          <a:p>
            <a:pPr lvl="1" eaLnBrk="1" hangingPunct="1">
              <a:lnSpc>
                <a:spcPct val="90000"/>
              </a:lnSpc>
            </a:pPr>
            <a:r>
              <a:rPr lang="en-US" sz="2400" dirty="0" smtClean="0"/>
              <a:t>Major breaches like OPM, Target and Sony are sexy – there’s an element of fear, intrigue, people being fired – but there’s also breach fatigue   </a:t>
            </a:r>
          </a:p>
          <a:p>
            <a:pPr lvl="1" eaLnBrk="1" hangingPunct="1">
              <a:lnSpc>
                <a:spcPct val="90000"/>
              </a:lnSpc>
            </a:pPr>
            <a:r>
              <a:rPr lang="en-US" sz="2400" dirty="0" smtClean="0"/>
              <a:t>Cyber espionage/nation state attacks, major vulnerabilities, </a:t>
            </a:r>
            <a:r>
              <a:rPr lang="en-US" sz="2400" dirty="0" err="1" smtClean="0"/>
              <a:t>IoT</a:t>
            </a:r>
            <a:r>
              <a:rPr lang="en-US" sz="2400" dirty="0" smtClean="0"/>
              <a:t> threats are sexy too</a:t>
            </a:r>
          </a:p>
          <a:p>
            <a:pPr lvl="1" eaLnBrk="1" hangingPunct="1">
              <a:lnSpc>
                <a:spcPct val="90000"/>
              </a:lnSpc>
            </a:pPr>
            <a:r>
              <a:rPr lang="en-US" sz="2400" dirty="0" smtClean="0"/>
              <a:t>But do these threats impact the SOC manager or IT security pro? Are these real threats they must put out each day? Or does it just make their jobs tougher and more confusing?   </a:t>
            </a:r>
          </a:p>
          <a:p>
            <a:pPr lvl="1" eaLnBrk="1" hangingPunct="1">
              <a:lnSpc>
                <a:spcPct val="90000"/>
              </a:lnSpc>
            </a:pPr>
            <a:endParaRPr lang="en-US" sz="2400" dirty="0" smtClean="0"/>
          </a:p>
          <a:p>
            <a:pPr lvl="1" eaLnBrk="1" hangingPunct="1">
              <a:lnSpc>
                <a:spcPct val="90000"/>
              </a:lnSpc>
            </a:pPr>
            <a:endParaRPr lang="en-US" sz="2400" dirty="0" smtClean="0"/>
          </a:p>
          <a:p>
            <a:pPr lvl="1" eaLnBrk="1" hangingPunct="1">
              <a:lnSpc>
                <a:spcPct val="90000"/>
              </a:lnSpc>
            </a:pPr>
            <a:endParaRPr lang="en-US" sz="2000" dirty="0" smtClean="0"/>
          </a:p>
          <a:p>
            <a:pPr lvl="1" eaLnBrk="1" hangingPunct="1">
              <a:lnSpc>
                <a:spcPct val="90000"/>
              </a:lnSpc>
            </a:pPr>
            <a:endParaRPr lang="en-US" sz="2000" dirty="0" smtClean="0"/>
          </a:p>
          <a:p>
            <a:pPr lvl="1" eaLnBrk="1" hangingPunct="1">
              <a:lnSpc>
                <a:spcPct val="80000"/>
              </a:lnSpc>
              <a:buFontTx/>
              <a:buNone/>
            </a:pPr>
            <a:endParaRPr lang="en-US" sz="2000" dirty="0" smtClean="0"/>
          </a:p>
        </p:txBody>
      </p:sp>
      <p:sp>
        <p:nvSpPr>
          <p:cNvPr id="5" name="TextBox 4"/>
          <p:cNvSpPr txBox="1"/>
          <p:nvPr/>
        </p:nvSpPr>
        <p:spPr>
          <a:xfrm>
            <a:off x="381000" y="1447800"/>
            <a:ext cx="8382000" cy="1569660"/>
          </a:xfrm>
          <a:prstGeom prst="rect">
            <a:avLst/>
          </a:prstGeom>
          <a:noFill/>
        </p:spPr>
        <p:txBody>
          <a:bodyPr wrap="square" rtlCol="0">
            <a:spAutoFit/>
          </a:bodyPr>
          <a:lstStyle/>
          <a:p>
            <a:pPr algn="ctr"/>
            <a:r>
              <a:rPr lang="en-US" sz="2800" b="1" dirty="0" smtClean="0">
                <a:solidFill>
                  <a:schemeClr val="bg1"/>
                </a:solidFill>
              </a:rPr>
              <a:t>The News Can Be Informative Or Popular…</a:t>
            </a:r>
          </a:p>
          <a:p>
            <a:pPr algn="ctr"/>
            <a:r>
              <a:rPr lang="en-US" sz="4000" b="1" dirty="0" smtClean="0">
                <a:solidFill>
                  <a:srgbClr val="FFFF00"/>
                </a:solidFill>
                <a:latin typeface="Arial Black" pitchFamily="34" charset="0"/>
              </a:rPr>
              <a:t>Pick One!</a:t>
            </a:r>
          </a:p>
          <a:p>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What Security Pros Are Worried About</a:t>
            </a:r>
          </a:p>
        </p:txBody>
      </p:sp>
      <p:sp>
        <p:nvSpPr>
          <p:cNvPr id="2" name="Content Placeholder 1"/>
          <p:cNvSpPr>
            <a:spLocks noGrp="1"/>
          </p:cNvSpPr>
          <p:nvPr>
            <p:ph idx="1"/>
          </p:nvPr>
        </p:nvSpPr>
        <p:spPr>
          <a:xfrm>
            <a:off x="457200" y="1600201"/>
            <a:ext cx="8077200" cy="3200400"/>
          </a:xfrm>
        </p:spPr>
        <p:txBody>
          <a:bodyPr/>
          <a:lstStyle/>
          <a:p>
            <a:pPr eaLnBrk="1" hangingPunct="1">
              <a:defRPr/>
            </a:pPr>
            <a:r>
              <a:rPr lang="en-US" dirty="0" smtClean="0">
                <a:latin typeface="Arial" charset="0"/>
                <a:cs typeface="Arial" charset="0"/>
              </a:rPr>
              <a:t>Which Issues Are Greatest Concerns?</a:t>
            </a:r>
            <a:endParaRPr lang="en-US" dirty="0">
              <a:latin typeface="Arial" charset="0"/>
              <a:cs typeface="Arial" charset="0"/>
            </a:endParaRPr>
          </a:p>
          <a:p>
            <a:pPr lvl="1" eaLnBrk="1" hangingPunct="1">
              <a:defRPr/>
            </a:pPr>
            <a:r>
              <a:rPr lang="en-US" sz="2400" dirty="0" smtClean="0">
                <a:latin typeface="Arial" charset="0"/>
                <a:cs typeface="Arial" charset="0"/>
              </a:rPr>
              <a:t>Phishing/social engineering  46%</a:t>
            </a:r>
            <a:endParaRPr lang="en-US" sz="2400" dirty="0">
              <a:latin typeface="Arial" charset="0"/>
              <a:cs typeface="Arial" charset="0"/>
            </a:endParaRPr>
          </a:p>
          <a:p>
            <a:pPr lvl="1" eaLnBrk="1" hangingPunct="1">
              <a:defRPr/>
            </a:pPr>
            <a:r>
              <a:rPr lang="en-US" sz="2400" dirty="0" smtClean="0">
                <a:latin typeface="Arial" charset="0"/>
                <a:cs typeface="Arial" charset="0"/>
              </a:rPr>
              <a:t>Sophisticated and targeted attacks  43%</a:t>
            </a:r>
            <a:endParaRPr lang="en-US" sz="2400" dirty="0">
              <a:latin typeface="Arial" charset="0"/>
              <a:cs typeface="Arial" charset="0"/>
            </a:endParaRPr>
          </a:p>
          <a:p>
            <a:pPr lvl="1" eaLnBrk="1" hangingPunct="1">
              <a:defRPr/>
            </a:pPr>
            <a:r>
              <a:rPr lang="en-US" sz="2400" dirty="0" smtClean="0">
                <a:latin typeface="Arial" charset="0"/>
                <a:cs typeface="Arial" charset="0"/>
              </a:rPr>
              <a:t>Vulnerabilities introduced by internally-developed apps  20%</a:t>
            </a:r>
          </a:p>
          <a:p>
            <a:pPr lvl="1" eaLnBrk="1" hangingPunct="1">
              <a:defRPr/>
            </a:pPr>
            <a:r>
              <a:rPr lang="en-US" sz="2400" dirty="0" smtClean="0">
                <a:latin typeface="Arial" charset="0"/>
                <a:cs typeface="Arial" charset="0"/>
              </a:rPr>
              <a:t>Data theft/sabotage by malicious insiders  16%</a:t>
            </a:r>
          </a:p>
          <a:p>
            <a:pPr lvl="1" eaLnBrk="1" hangingPunct="1">
              <a:defRPr/>
            </a:pPr>
            <a:r>
              <a:rPr lang="en-US" sz="2400" dirty="0" smtClean="0">
                <a:latin typeface="Arial" charset="0"/>
                <a:cs typeface="Arial" charset="0"/>
              </a:rPr>
              <a:t>Espionage/surveillance by foreign governments  15%</a:t>
            </a:r>
          </a:p>
          <a:p>
            <a:pPr lvl="1" eaLnBrk="1" hangingPunct="1">
              <a:defRPr/>
            </a:pPr>
            <a:r>
              <a:rPr lang="en-US" sz="2400" dirty="0" smtClean="0">
                <a:latin typeface="Arial" charset="0"/>
                <a:cs typeface="Arial" charset="0"/>
              </a:rPr>
              <a:t>Polymorphic malware  15%</a:t>
            </a:r>
          </a:p>
          <a:p>
            <a:pPr lvl="1" eaLnBrk="1" hangingPunct="1">
              <a:defRPr/>
            </a:pPr>
            <a:r>
              <a:rPr lang="en-US" sz="2400" dirty="0" smtClean="0">
                <a:latin typeface="Arial" charset="0"/>
                <a:cs typeface="Arial" charset="0"/>
              </a:rPr>
              <a:t>Accidental data leaks  15%</a:t>
            </a:r>
          </a:p>
          <a:p>
            <a:pPr lvl="1" eaLnBrk="1" hangingPunct="1">
              <a:defRPr/>
            </a:pPr>
            <a:r>
              <a:rPr lang="en-US" sz="2400" dirty="0" smtClean="0">
                <a:latin typeface="Arial" charset="0"/>
                <a:cs typeface="Arial" charset="0"/>
              </a:rPr>
              <a:t>Ransomware  13%</a:t>
            </a:r>
            <a:endParaRPr lang="en-US" sz="2400" dirty="0">
              <a:latin typeface="Arial" charset="0"/>
              <a:cs typeface="Arial" charset="0"/>
            </a:endParaRPr>
          </a:p>
          <a:p>
            <a:pPr lvl="1" eaLnBrk="1" hangingPunct="1">
              <a:defRPr/>
            </a:pPr>
            <a:endParaRPr lang="en-US" sz="2400" dirty="0">
              <a:latin typeface="Arial" charset="0"/>
              <a:cs typeface="Arial" charset="0"/>
            </a:endParaRPr>
          </a:p>
        </p:txBody>
      </p:sp>
    </p:spTree>
    <p:extLst>
      <p:ext uri="{BB962C8B-B14F-4D97-AF65-F5344CB8AC3E}">
        <p14:creationId xmlns:p14="http://schemas.microsoft.com/office/powerpoint/2010/main" val="39792363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endar.png"/>
          <p:cNvPicPr>
            <a:picLocks noChangeAspect="1"/>
          </p:cNvPicPr>
          <p:nvPr/>
        </p:nvPicPr>
        <p:blipFill>
          <a:blip r:embed="rId3" cstate="print"/>
          <a:stretch>
            <a:fillRect/>
          </a:stretch>
        </p:blipFill>
        <p:spPr>
          <a:xfrm>
            <a:off x="1304925" y="0"/>
            <a:ext cx="7839075" cy="6858000"/>
          </a:xfrm>
          <a:prstGeom prst="rect">
            <a:avLst/>
          </a:prstGeom>
        </p:spPr>
      </p:pic>
      <p:sp>
        <p:nvSpPr>
          <p:cNvPr id="11267" name="Rectangle 3"/>
          <p:cNvSpPr>
            <a:spLocks noGrp="1" noChangeArrowheads="1"/>
          </p:cNvSpPr>
          <p:nvPr>
            <p:ph type="body" idx="1"/>
          </p:nvPr>
        </p:nvSpPr>
        <p:spPr/>
        <p:txBody>
          <a:bodyPr/>
          <a:lstStyle/>
          <a:p>
            <a:pPr eaLnBrk="1" hangingPunct="1">
              <a:lnSpc>
                <a:spcPct val="90000"/>
              </a:lnSpc>
            </a:pPr>
            <a:r>
              <a:rPr lang="en-US" sz="2400" b="1" dirty="0" smtClean="0"/>
              <a:t>Twitter/social media – fast info from people they trust</a:t>
            </a:r>
          </a:p>
          <a:p>
            <a:pPr eaLnBrk="1" hangingPunct="1">
              <a:lnSpc>
                <a:spcPct val="90000"/>
              </a:lnSpc>
            </a:pPr>
            <a:r>
              <a:rPr lang="en-US" sz="2400" b="1" dirty="0" smtClean="0"/>
              <a:t>Co-workers/colleagues – second-hand info from people who ought to know what they’re talking about</a:t>
            </a:r>
          </a:p>
          <a:p>
            <a:pPr eaLnBrk="1" hangingPunct="1">
              <a:lnSpc>
                <a:spcPct val="90000"/>
              </a:lnSpc>
            </a:pPr>
            <a:r>
              <a:rPr lang="en-US" sz="2400" b="1" dirty="0" smtClean="0"/>
              <a:t>Top executives – second-hand info from people who have no idea what they’re talking about</a:t>
            </a:r>
          </a:p>
          <a:p>
            <a:pPr eaLnBrk="1" hangingPunct="1">
              <a:lnSpc>
                <a:spcPct val="90000"/>
              </a:lnSpc>
            </a:pPr>
            <a:r>
              <a:rPr lang="en-US" sz="2400" b="1" dirty="0" smtClean="0"/>
              <a:t>Vendors and service providers – a patch is a warning</a:t>
            </a:r>
          </a:p>
          <a:p>
            <a:pPr eaLnBrk="1" hangingPunct="1">
              <a:lnSpc>
                <a:spcPct val="90000"/>
              </a:lnSpc>
            </a:pPr>
            <a:r>
              <a:rPr lang="en-US" sz="2400" b="1" dirty="0" smtClean="0"/>
              <a:t>Security information portals (SANS, CERT)</a:t>
            </a:r>
          </a:p>
          <a:p>
            <a:pPr eaLnBrk="1" hangingPunct="1">
              <a:lnSpc>
                <a:spcPct val="90000"/>
              </a:lnSpc>
            </a:pPr>
            <a:r>
              <a:rPr lang="en-US" sz="2400" b="1" dirty="0" smtClean="0"/>
              <a:t>Google/search engines</a:t>
            </a:r>
          </a:p>
          <a:p>
            <a:pPr eaLnBrk="1" hangingPunct="1">
              <a:lnSpc>
                <a:spcPct val="90000"/>
              </a:lnSpc>
            </a:pPr>
            <a:r>
              <a:rPr lang="en-US" sz="2400" b="1" dirty="0" smtClean="0"/>
              <a:t>Security researchers/bloggers </a:t>
            </a:r>
          </a:p>
          <a:p>
            <a:pPr eaLnBrk="1" hangingPunct="1">
              <a:lnSpc>
                <a:spcPct val="90000"/>
              </a:lnSpc>
            </a:pPr>
            <a:r>
              <a:rPr lang="en-US" sz="2400" b="1" dirty="0" smtClean="0"/>
              <a:t>General media</a:t>
            </a:r>
          </a:p>
          <a:p>
            <a:pPr eaLnBrk="1" hangingPunct="1">
              <a:lnSpc>
                <a:spcPct val="90000"/>
              </a:lnSpc>
            </a:pPr>
            <a:r>
              <a:rPr lang="en-US" sz="2400" b="1" dirty="0" smtClean="0"/>
              <a:t>Security/trade media</a:t>
            </a:r>
          </a:p>
          <a:p>
            <a:pPr eaLnBrk="1" hangingPunct="1">
              <a:lnSpc>
                <a:spcPct val="90000"/>
              </a:lnSpc>
            </a:pPr>
            <a:endParaRPr lang="en-US" sz="2400" b="1" dirty="0" smtClean="0"/>
          </a:p>
          <a:p>
            <a:pPr eaLnBrk="1" hangingPunct="1">
              <a:lnSpc>
                <a:spcPct val="90000"/>
              </a:lnSpc>
            </a:pPr>
            <a:endParaRPr lang="en-US" sz="2400" b="1" dirty="0" smtClean="0"/>
          </a:p>
          <a:p>
            <a:pPr lvl="1" eaLnBrk="1" hangingPunct="1">
              <a:lnSpc>
                <a:spcPct val="90000"/>
              </a:lnSpc>
              <a:buFontTx/>
              <a:buNone/>
            </a:pPr>
            <a:endParaRPr lang="en-US" sz="2000" dirty="0" smtClean="0"/>
          </a:p>
          <a:p>
            <a:pPr lvl="1" eaLnBrk="1" hangingPunct="1">
              <a:lnSpc>
                <a:spcPct val="90000"/>
              </a:lnSpc>
            </a:pPr>
            <a:endParaRPr lang="en-US" sz="2000" dirty="0" smtClean="0"/>
          </a:p>
          <a:p>
            <a:pPr lvl="1" eaLnBrk="1" hangingPunct="1">
              <a:lnSpc>
                <a:spcPct val="90000"/>
              </a:lnSpc>
              <a:buFontTx/>
              <a:buNone/>
            </a:pPr>
            <a:endParaRPr lang="en-US" sz="2000" dirty="0" smtClean="0"/>
          </a:p>
          <a:p>
            <a:pPr lvl="1" eaLnBrk="1" hangingPunct="1">
              <a:lnSpc>
                <a:spcPct val="90000"/>
              </a:lnSpc>
            </a:pPr>
            <a:endParaRPr lang="en-US" sz="2000" dirty="0" smtClean="0"/>
          </a:p>
          <a:p>
            <a:pPr lvl="1" eaLnBrk="1" hangingPunct="1">
              <a:lnSpc>
                <a:spcPct val="80000"/>
              </a:lnSpc>
              <a:buFontTx/>
              <a:buNone/>
            </a:pPr>
            <a:endParaRPr lang="en-US" sz="2000" dirty="0" smtClean="0"/>
          </a:p>
        </p:txBody>
      </p:sp>
      <p:sp>
        <p:nvSpPr>
          <p:cNvPr id="5" name="Title 4"/>
          <p:cNvSpPr>
            <a:spLocks noGrp="1"/>
          </p:cNvSpPr>
          <p:nvPr>
            <p:ph type="title"/>
          </p:nvPr>
        </p:nvSpPr>
        <p:spPr/>
        <p:txBody>
          <a:bodyPr/>
          <a:lstStyle/>
          <a:p>
            <a:r>
              <a:rPr lang="en-US" dirty="0" smtClean="0"/>
              <a:t>How Do InfoSec Pros Get Their Information?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endar.png"/>
          <p:cNvPicPr>
            <a:picLocks noChangeAspect="1"/>
          </p:cNvPicPr>
          <p:nvPr/>
        </p:nvPicPr>
        <p:blipFill>
          <a:blip r:embed="rId3" cstate="print"/>
          <a:stretch>
            <a:fillRect/>
          </a:stretch>
        </p:blipFill>
        <p:spPr>
          <a:xfrm>
            <a:off x="1304925" y="0"/>
            <a:ext cx="7839075" cy="6858000"/>
          </a:xfrm>
          <a:prstGeom prst="rect">
            <a:avLst/>
          </a:prstGeom>
        </p:spPr>
      </p:pic>
      <p:sp>
        <p:nvSpPr>
          <p:cNvPr id="12290" name="Title 1"/>
          <p:cNvSpPr>
            <a:spLocks noGrp="1"/>
          </p:cNvSpPr>
          <p:nvPr>
            <p:ph type="title"/>
          </p:nvPr>
        </p:nvSpPr>
        <p:spPr/>
        <p:txBody>
          <a:bodyPr/>
          <a:lstStyle/>
          <a:p>
            <a:r>
              <a:rPr lang="en-US" dirty="0" smtClean="0"/>
              <a:t>How InfoSec Pros Prioritize Their Response</a:t>
            </a:r>
          </a:p>
        </p:txBody>
      </p:sp>
      <p:sp>
        <p:nvSpPr>
          <p:cNvPr id="12291" name="Content Placeholder 2"/>
          <p:cNvSpPr>
            <a:spLocks noGrp="1"/>
          </p:cNvSpPr>
          <p:nvPr>
            <p:ph idx="1"/>
          </p:nvPr>
        </p:nvSpPr>
        <p:spPr>
          <a:xfrm>
            <a:off x="457200" y="1981200"/>
            <a:ext cx="8229600" cy="3733800"/>
          </a:xfrm>
        </p:spPr>
        <p:txBody>
          <a:bodyPr/>
          <a:lstStyle/>
          <a:p>
            <a:pPr marL="457200" lvl="1" indent="0" eaLnBrk="1" hangingPunct="1">
              <a:lnSpc>
                <a:spcPct val="90000"/>
              </a:lnSpc>
              <a:buNone/>
            </a:pPr>
            <a:endParaRPr lang="en-US" sz="2000" dirty="0" smtClean="0"/>
          </a:p>
          <a:p>
            <a:pPr lvl="1" eaLnBrk="1" hangingPunct="1">
              <a:lnSpc>
                <a:spcPct val="90000"/>
              </a:lnSpc>
              <a:buFontTx/>
              <a:buNone/>
            </a:pPr>
            <a:endParaRPr lang="en-US" sz="2000" dirty="0" smtClean="0"/>
          </a:p>
          <a:p>
            <a:endParaRPr lang="en-US" dirty="0" smtClean="0"/>
          </a:p>
        </p:txBody>
      </p:sp>
      <p:sp>
        <p:nvSpPr>
          <p:cNvPr id="5" name="Rectangle 3"/>
          <p:cNvSpPr txBox="1">
            <a:spLocks noChangeArrowheads="1"/>
          </p:cNvSpPr>
          <p:nvPr/>
        </p:nvSpPr>
        <p:spPr bwMode="auto">
          <a:xfrm>
            <a:off x="457200" y="1295400"/>
            <a:ext cx="8229600" cy="609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b="1" kern="0" dirty="0" smtClean="0">
                <a:solidFill>
                  <a:schemeClr val="bg1"/>
                </a:solidFill>
                <a:latin typeface="+mn-lt"/>
              </a:rPr>
              <a:t>Executive mandates – CEO says it’s important</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400" b="1" i="0" u="none" strike="noStrike" kern="0" cap="none" spc="0" normalizeH="0" baseline="0" noProof="0" dirty="0" smtClean="0">
                <a:ln>
                  <a:noFill/>
                </a:ln>
                <a:solidFill>
                  <a:schemeClr val="bg1"/>
                </a:solidFill>
                <a:effectLst/>
                <a:uLnTx/>
                <a:uFillTx/>
                <a:latin typeface="+mn-lt"/>
              </a:rPr>
              <a:t>Executive</a:t>
            </a:r>
            <a:r>
              <a:rPr kumimoji="0" lang="en-US" sz="2400" b="1" i="0" u="none" strike="noStrike" kern="0" cap="none" spc="0" normalizeH="0" noProof="0" dirty="0" smtClean="0">
                <a:ln>
                  <a:noFill/>
                </a:ln>
                <a:solidFill>
                  <a:schemeClr val="bg1"/>
                </a:solidFill>
                <a:effectLst/>
                <a:uLnTx/>
                <a:uFillTx/>
                <a:latin typeface="+mn-lt"/>
              </a:rPr>
              <a:t> mandates – CEO read about it in Wall Street Journal</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b="1" kern="0" baseline="0" dirty="0" smtClean="0">
                <a:solidFill>
                  <a:schemeClr val="bg1"/>
                </a:solidFill>
                <a:latin typeface="+mn-lt"/>
              </a:rPr>
              <a:t>Vendor mandates – “Critical” patches issued</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400" b="1" i="0" u="none" strike="noStrike" kern="0" cap="none" spc="0" normalizeH="0" noProof="0" dirty="0" smtClean="0">
                <a:ln>
                  <a:noFill/>
                </a:ln>
                <a:solidFill>
                  <a:schemeClr val="bg1"/>
                </a:solidFill>
                <a:effectLst/>
                <a:uLnTx/>
                <a:uFillTx/>
                <a:latin typeface="+mn-lt"/>
              </a:rPr>
              <a:t>Compliance mandates – Auditor or software tells you you’re at risk of failing</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b="1" kern="0" baseline="0" dirty="0" smtClean="0">
                <a:solidFill>
                  <a:schemeClr val="bg1"/>
                </a:solidFill>
                <a:latin typeface="+mn-lt"/>
              </a:rPr>
              <a:t>Industry</a:t>
            </a:r>
            <a:r>
              <a:rPr lang="en-US" sz="2400" b="1" kern="0" dirty="0" smtClean="0">
                <a:solidFill>
                  <a:schemeClr val="bg1"/>
                </a:solidFill>
                <a:latin typeface="+mn-lt"/>
              </a:rPr>
              <a:t> mandates – CERT or industry group alerts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400" b="1" i="0" u="none" strike="noStrike" kern="0" cap="none" spc="0" normalizeH="0" baseline="0" noProof="0" dirty="0" smtClean="0">
                <a:ln>
                  <a:noFill/>
                </a:ln>
                <a:solidFill>
                  <a:schemeClr val="bg1"/>
                </a:solidFill>
                <a:effectLst/>
                <a:uLnTx/>
                <a:uFillTx/>
                <a:latin typeface="+mn-lt"/>
              </a:rPr>
              <a:t>System</a:t>
            </a:r>
            <a:r>
              <a:rPr kumimoji="0" lang="en-US" sz="2400" b="1" i="0" u="none" strike="noStrike" kern="0" cap="none" spc="0" normalizeH="0" noProof="0" dirty="0" smtClean="0">
                <a:ln>
                  <a:noFill/>
                </a:ln>
                <a:solidFill>
                  <a:schemeClr val="bg1"/>
                </a:solidFill>
                <a:effectLst/>
                <a:uLnTx/>
                <a:uFillTx/>
                <a:latin typeface="+mn-lt"/>
              </a:rPr>
              <a:t> mandates – Indicators say you might be at risk</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b="1" kern="0" baseline="0" dirty="0" smtClean="0">
                <a:solidFill>
                  <a:schemeClr val="bg1"/>
                </a:solidFill>
                <a:latin typeface="+mn-lt"/>
              </a:rPr>
              <a:t>News reports</a:t>
            </a:r>
            <a:r>
              <a:rPr lang="en-US" sz="2400" b="1" kern="0" dirty="0" smtClean="0">
                <a:solidFill>
                  <a:schemeClr val="bg1"/>
                </a:solidFill>
                <a:latin typeface="+mn-lt"/>
              </a:rPr>
              <a:t> – Attacks in your industry or </a:t>
            </a:r>
            <a:r>
              <a:rPr lang="en-US" sz="2400" b="1" kern="0" dirty="0" err="1" smtClean="0">
                <a:solidFill>
                  <a:schemeClr val="bg1"/>
                </a:solidFill>
                <a:latin typeface="+mn-lt"/>
              </a:rPr>
              <a:t>vulns</a:t>
            </a:r>
            <a:r>
              <a:rPr lang="en-US" sz="2400" b="1" kern="0" dirty="0" smtClean="0">
                <a:solidFill>
                  <a:schemeClr val="bg1"/>
                </a:solidFill>
                <a:latin typeface="+mn-lt"/>
              </a:rPr>
              <a:t> discovered in software that you have</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400" b="1" i="0" u="none" strike="noStrike" kern="0" cap="none" spc="0" normalizeH="0" baseline="0" noProof="0" dirty="0" smtClean="0">
                <a:ln>
                  <a:noFill/>
                </a:ln>
                <a:solidFill>
                  <a:schemeClr val="bg1"/>
                </a:solidFill>
                <a:effectLst/>
                <a:uLnTx/>
                <a:uFillTx/>
                <a:latin typeface="+mn-lt"/>
              </a:rPr>
              <a:t>Your</a:t>
            </a:r>
            <a:r>
              <a:rPr kumimoji="0" lang="en-US" sz="2400" b="1" i="0" u="none" strike="noStrike" kern="0" cap="none" spc="0" normalizeH="0" noProof="0" dirty="0" smtClean="0">
                <a:ln>
                  <a:noFill/>
                </a:ln>
                <a:solidFill>
                  <a:schemeClr val="bg1"/>
                </a:solidFill>
                <a:effectLst/>
                <a:uLnTx/>
                <a:uFillTx/>
                <a:latin typeface="+mn-lt"/>
              </a:rPr>
              <a:t> own well-considered security priorities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endParaRPr kumimoji="0" lang="en-US" sz="2000" b="1" i="0" u="none" strike="noStrike" kern="0" cap="none" spc="0" normalizeH="0" baseline="0" noProof="0" dirty="0" smtClean="0">
              <a:ln>
                <a:noFill/>
              </a:ln>
              <a:solidFill>
                <a:schemeClr val="bg1"/>
              </a:solidFill>
              <a:effectLst/>
              <a:uLnTx/>
              <a:uFillTx/>
              <a:latin typeface="+mn-lt"/>
            </a:endParaRPr>
          </a:p>
          <a:p>
            <a:pPr marL="742950" lvl="1" indent="-285750">
              <a:lnSpc>
                <a:spcPct val="80000"/>
              </a:lnSpc>
              <a:spcBef>
                <a:spcPct val="20000"/>
              </a:spcBef>
              <a:defRPr/>
            </a:pPr>
            <a:r>
              <a:rPr lang="en-US" sz="2000" b="1" i="1" dirty="0" smtClean="0">
                <a:solidFill>
                  <a:srgbClr val="FFFF00"/>
                </a:solidFill>
              </a:rPr>
              <a:t>Prioritization is not always the security pro’s decision!</a:t>
            </a:r>
            <a:endParaRPr kumimoji="0" lang="en-US" sz="2000" b="0" i="1" u="none" strike="noStrike" kern="0" cap="none" spc="0" normalizeH="0" baseline="0" noProof="0" dirty="0" smtClean="0">
              <a:ln>
                <a:noFill/>
              </a:ln>
              <a:solidFill>
                <a:srgbClr val="FFFF00"/>
              </a:solidFill>
              <a:effectLst/>
              <a:uLnTx/>
              <a:uFillTx/>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endar.png"/>
          <p:cNvPicPr>
            <a:picLocks noChangeAspect="1"/>
          </p:cNvPicPr>
          <p:nvPr/>
        </p:nvPicPr>
        <p:blipFill>
          <a:blip r:embed="rId2" cstate="print"/>
          <a:stretch>
            <a:fillRect/>
          </a:stretch>
        </p:blipFill>
        <p:spPr>
          <a:xfrm>
            <a:off x="1304925" y="0"/>
            <a:ext cx="7839075" cy="6858000"/>
          </a:xfrm>
          <a:prstGeom prst="rect">
            <a:avLst/>
          </a:prstGeom>
        </p:spPr>
      </p:pic>
      <p:sp>
        <p:nvSpPr>
          <p:cNvPr id="13315" name="Rectangle 3"/>
          <p:cNvSpPr>
            <a:spLocks noGrp="1" noChangeArrowheads="1"/>
          </p:cNvSpPr>
          <p:nvPr>
            <p:ph type="body" idx="1"/>
          </p:nvPr>
        </p:nvSpPr>
        <p:spPr>
          <a:xfrm>
            <a:off x="457200" y="1600201"/>
            <a:ext cx="8229600" cy="2209800"/>
          </a:xfrm>
        </p:spPr>
        <p:txBody>
          <a:bodyPr/>
          <a:lstStyle/>
          <a:p>
            <a:pPr eaLnBrk="1" hangingPunct="1">
              <a:lnSpc>
                <a:spcPct val="90000"/>
              </a:lnSpc>
            </a:pPr>
            <a:r>
              <a:rPr lang="en-US" sz="2400" b="1" dirty="0" smtClean="0"/>
              <a:t>The Media Doesn’t Know Your Environment</a:t>
            </a:r>
          </a:p>
          <a:p>
            <a:pPr lvl="1" eaLnBrk="1" hangingPunct="1">
              <a:lnSpc>
                <a:spcPct val="90000"/>
              </a:lnSpc>
            </a:pPr>
            <a:r>
              <a:rPr lang="en-US" sz="2000" dirty="0" smtClean="0"/>
              <a:t>“Hot” threats or highly-publicized breaches might not even affect your organization</a:t>
            </a:r>
          </a:p>
          <a:p>
            <a:pPr lvl="1" eaLnBrk="1" hangingPunct="1">
              <a:lnSpc>
                <a:spcPct val="90000"/>
              </a:lnSpc>
            </a:pPr>
            <a:r>
              <a:rPr lang="en-US" sz="2000" dirty="0" smtClean="0"/>
              <a:t>Small, targeted attacks/exploits might not appear in the news at all</a:t>
            </a:r>
            <a:endParaRPr lang="en-US" sz="2400" dirty="0" smtClean="0"/>
          </a:p>
          <a:p>
            <a:pPr eaLnBrk="1" hangingPunct="1">
              <a:lnSpc>
                <a:spcPct val="90000"/>
              </a:lnSpc>
              <a:buFontTx/>
              <a:buNone/>
            </a:pPr>
            <a:endParaRPr lang="en-US" sz="2400" b="1" dirty="0" smtClean="0"/>
          </a:p>
          <a:p>
            <a:pPr eaLnBrk="1" hangingPunct="1">
              <a:lnSpc>
                <a:spcPct val="90000"/>
              </a:lnSpc>
            </a:pPr>
            <a:r>
              <a:rPr lang="en-US" sz="2400" b="1" dirty="0" smtClean="0"/>
              <a:t>Your Top Executives Don’t Know the Media</a:t>
            </a:r>
            <a:endParaRPr lang="en-US" sz="2400" b="1" dirty="0"/>
          </a:p>
          <a:p>
            <a:pPr lvl="1" eaLnBrk="1" hangingPunct="1">
              <a:lnSpc>
                <a:spcPct val="90000"/>
              </a:lnSpc>
            </a:pPr>
            <a:r>
              <a:rPr lang="en-US" sz="2000" dirty="0" smtClean="0"/>
              <a:t>Their news sources (general business press) are not as security-savvy as yours</a:t>
            </a:r>
            <a:endParaRPr lang="en-US" sz="2000" dirty="0"/>
          </a:p>
          <a:p>
            <a:pPr lvl="1" eaLnBrk="1" hangingPunct="1">
              <a:lnSpc>
                <a:spcPct val="90000"/>
              </a:lnSpc>
            </a:pPr>
            <a:r>
              <a:rPr lang="en-US" sz="2000" dirty="0" smtClean="0"/>
              <a:t>They don’t know your IT environment either – knee-jerk reactions to big news stories may be completely misplaced</a:t>
            </a:r>
            <a:endParaRPr lang="en-US" sz="2400" dirty="0"/>
          </a:p>
          <a:p>
            <a:pPr lvl="1" eaLnBrk="1" hangingPunct="1">
              <a:lnSpc>
                <a:spcPct val="90000"/>
              </a:lnSpc>
            </a:pPr>
            <a:endParaRPr lang="en-US" sz="2000" dirty="0" smtClean="0"/>
          </a:p>
          <a:p>
            <a:pPr lvl="1" eaLnBrk="1" hangingPunct="1">
              <a:lnSpc>
                <a:spcPct val="90000"/>
              </a:lnSpc>
            </a:pPr>
            <a:endParaRPr lang="en-US" sz="2000" dirty="0" smtClean="0"/>
          </a:p>
          <a:p>
            <a:pPr lvl="1" eaLnBrk="1" hangingPunct="1">
              <a:lnSpc>
                <a:spcPct val="80000"/>
              </a:lnSpc>
              <a:buFontTx/>
              <a:buNone/>
            </a:pPr>
            <a:endParaRPr lang="en-US" sz="2000" dirty="0" smtClean="0"/>
          </a:p>
        </p:txBody>
      </p:sp>
      <p:sp>
        <p:nvSpPr>
          <p:cNvPr id="6" name="Title 1"/>
          <p:cNvSpPr>
            <a:spLocks noGrp="1"/>
          </p:cNvSpPr>
          <p:nvPr>
            <p:ph type="title"/>
          </p:nvPr>
        </p:nvSpPr>
        <p:spPr/>
        <p:txBody>
          <a:bodyPr/>
          <a:lstStyle/>
          <a:p>
            <a:r>
              <a:rPr lang="en-US" dirty="0" smtClean="0"/>
              <a:t>News Priorities and IT Priorities Are at Odds</a:t>
            </a:r>
          </a:p>
        </p:txBody>
      </p:sp>
      <p:sp>
        <p:nvSpPr>
          <p:cNvPr id="5" name="TextBox 4"/>
          <p:cNvSpPr txBox="1"/>
          <p:nvPr/>
        </p:nvSpPr>
        <p:spPr>
          <a:xfrm>
            <a:off x="457200" y="5410200"/>
            <a:ext cx="8229600" cy="1877437"/>
          </a:xfrm>
          <a:prstGeom prst="rect">
            <a:avLst/>
          </a:prstGeom>
          <a:noFill/>
        </p:spPr>
        <p:txBody>
          <a:bodyPr wrap="square" rtlCol="0">
            <a:spAutoFit/>
          </a:bodyPr>
          <a:lstStyle/>
          <a:p>
            <a:pPr marL="0" lvl="1" algn="ctr"/>
            <a:r>
              <a:rPr lang="en-US" sz="2800" b="1" i="1" dirty="0" smtClean="0">
                <a:solidFill>
                  <a:srgbClr val="FFFF00"/>
                </a:solidFill>
              </a:rPr>
              <a:t>You Need Your Own Filter – What’s Hot In the News Might Not Be What’s Important to Your Organization</a:t>
            </a:r>
          </a:p>
          <a:p>
            <a:endParaRPr lang="en-US" sz="3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nowball.png"/>
          <p:cNvPicPr>
            <a:picLocks noChangeAspect="1"/>
          </p:cNvPicPr>
          <p:nvPr/>
        </p:nvPicPr>
        <p:blipFill>
          <a:blip r:embed="rId2" cstate="print"/>
          <a:stretch>
            <a:fillRect/>
          </a:stretch>
        </p:blipFill>
        <p:spPr>
          <a:xfrm>
            <a:off x="2257425" y="1504950"/>
            <a:ext cx="6886575" cy="5353050"/>
          </a:xfrm>
          <a:prstGeom prst="rect">
            <a:avLst/>
          </a:prstGeom>
        </p:spPr>
      </p:pic>
      <p:sp>
        <p:nvSpPr>
          <p:cNvPr id="14338" name="Rectangle 2"/>
          <p:cNvSpPr>
            <a:spLocks noGrp="1" noChangeArrowheads="1"/>
          </p:cNvSpPr>
          <p:nvPr>
            <p:ph type="title"/>
          </p:nvPr>
        </p:nvSpPr>
        <p:spPr/>
        <p:txBody>
          <a:bodyPr/>
          <a:lstStyle/>
          <a:p>
            <a:pPr eaLnBrk="1" hangingPunct="1"/>
            <a:r>
              <a:rPr lang="en-US" dirty="0" smtClean="0"/>
              <a:t>Tips and Recommendations </a:t>
            </a:r>
          </a:p>
        </p:txBody>
      </p:sp>
      <p:sp>
        <p:nvSpPr>
          <p:cNvPr id="14339" name="Rectangle 3"/>
          <p:cNvSpPr>
            <a:spLocks noGrp="1" noChangeArrowheads="1"/>
          </p:cNvSpPr>
          <p:nvPr>
            <p:ph type="body" idx="1"/>
          </p:nvPr>
        </p:nvSpPr>
        <p:spPr>
          <a:xfrm>
            <a:off x="457200" y="1600201"/>
            <a:ext cx="8229600" cy="2057400"/>
          </a:xfrm>
        </p:spPr>
        <p:txBody>
          <a:bodyPr/>
          <a:lstStyle/>
          <a:p>
            <a:pPr eaLnBrk="1" hangingPunct="1">
              <a:lnSpc>
                <a:spcPct val="90000"/>
              </a:lnSpc>
            </a:pPr>
            <a:r>
              <a:rPr lang="en-US" sz="2400" b="1" dirty="0" smtClean="0"/>
              <a:t>Don’t Let the Media Set Your Agenda</a:t>
            </a:r>
          </a:p>
          <a:p>
            <a:pPr lvl="1" eaLnBrk="1" hangingPunct="1">
              <a:lnSpc>
                <a:spcPct val="90000"/>
              </a:lnSpc>
            </a:pPr>
            <a:r>
              <a:rPr lang="en-US" sz="2000" dirty="0" smtClean="0"/>
              <a:t>Too often, the news changes security pros’ perspective</a:t>
            </a:r>
          </a:p>
          <a:p>
            <a:pPr marL="457200" lvl="1" indent="0" eaLnBrk="1" hangingPunct="1">
              <a:lnSpc>
                <a:spcPct val="90000"/>
              </a:lnSpc>
              <a:buNone/>
            </a:pPr>
            <a:r>
              <a:rPr lang="en-US" sz="2000" dirty="0" smtClean="0"/>
              <a:t>– Story “waves” can affect prioritization of security tasks</a:t>
            </a:r>
          </a:p>
          <a:p>
            <a:pPr lvl="1" eaLnBrk="1" hangingPunct="1">
              <a:lnSpc>
                <a:spcPct val="90000"/>
              </a:lnSpc>
            </a:pPr>
            <a:r>
              <a:rPr lang="en-US" sz="2000" dirty="0" smtClean="0"/>
              <a:t>Perception becomes reality</a:t>
            </a:r>
          </a:p>
          <a:p>
            <a:pPr lvl="1" eaLnBrk="1" hangingPunct="1">
              <a:lnSpc>
                <a:spcPct val="90000"/>
              </a:lnSpc>
            </a:pPr>
            <a:r>
              <a:rPr lang="en-US" sz="2000" dirty="0" smtClean="0"/>
              <a:t>Don’t get lost in all the noise </a:t>
            </a:r>
          </a:p>
          <a:p>
            <a:pPr lvl="1" eaLnBrk="1" hangingPunct="1">
              <a:lnSpc>
                <a:spcPct val="90000"/>
              </a:lnSpc>
            </a:pPr>
            <a:endParaRPr lang="en-US" sz="2000" dirty="0"/>
          </a:p>
          <a:p>
            <a:pPr eaLnBrk="1" hangingPunct="1">
              <a:lnSpc>
                <a:spcPct val="90000"/>
              </a:lnSpc>
            </a:pPr>
            <a:r>
              <a:rPr lang="en-US" sz="2400" b="1" dirty="0" smtClean="0"/>
              <a:t>Security Pros Should Read News More Like Financial Analysts</a:t>
            </a:r>
            <a:endParaRPr lang="en-US" sz="2400" b="1" dirty="0"/>
          </a:p>
          <a:p>
            <a:pPr lvl="1" eaLnBrk="1" hangingPunct="1">
              <a:lnSpc>
                <a:spcPct val="90000"/>
              </a:lnSpc>
            </a:pPr>
            <a:r>
              <a:rPr lang="en-US" sz="2000" dirty="0" smtClean="0"/>
              <a:t>Big trends should be understood, but they don’t always affect your work decisions</a:t>
            </a:r>
          </a:p>
          <a:p>
            <a:pPr lvl="1" eaLnBrk="1" hangingPunct="1">
              <a:lnSpc>
                <a:spcPct val="90000"/>
              </a:lnSpc>
            </a:pPr>
            <a:r>
              <a:rPr lang="en-US" sz="2000" dirty="0" smtClean="0"/>
              <a:t>Drill into the specific areas that you are “investing” in</a:t>
            </a:r>
            <a:endParaRPr lang="en-US" sz="2000" dirty="0"/>
          </a:p>
          <a:p>
            <a:pPr lvl="1" eaLnBrk="1" hangingPunct="1">
              <a:lnSpc>
                <a:spcPct val="90000"/>
              </a:lnSpc>
            </a:pPr>
            <a:r>
              <a:rPr lang="en-US" sz="2000" dirty="0" smtClean="0"/>
              <a:t>Recognize that your decisions may be different than those of other respected experts. Focus on YOUR reality, not perception</a:t>
            </a:r>
            <a:endParaRPr lang="en-US" sz="2000" dirty="0"/>
          </a:p>
          <a:p>
            <a:pPr lvl="1" eaLnBrk="1" hangingPunct="1">
              <a:lnSpc>
                <a:spcPct val="90000"/>
              </a:lnSpc>
            </a:pPr>
            <a:endParaRPr lang="en-US" sz="2000" dirty="0" smtClean="0"/>
          </a:p>
          <a:p>
            <a:pPr lvl="1" eaLnBrk="1" hangingPunct="1">
              <a:lnSpc>
                <a:spcPct val="80000"/>
              </a:lnSpc>
              <a:buFontTx/>
              <a:buNone/>
            </a:pPr>
            <a:r>
              <a:rPr lang="en-US" sz="2000" b="1" i="1" dirty="0" smtClean="0">
                <a:solidFill>
                  <a:srgbClr val="FFFF00"/>
                </a:solidFill>
              </a:rPr>
              <a:t>The Impact of the News Depends Largely On Who You Are</a:t>
            </a:r>
            <a:endParaRPr lang="en-US" sz="2000" i="1" dirty="0" smtClean="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nowball.png"/>
          <p:cNvPicPr>
            <a:picLocks noChangeAspect="1"/>
          </p:cNvPicPr>
          <p:nvPr/>
        </p:nvPicPr>
        <p:blipFill>
          <a:blip r:embed="rId2" cstate="print"/>
          <a:stretch>
            <a:fillRect/>
          </a:stretch>
        </p:blipFill>
        <p:spPr>
          <a:xfrm>
            <a:off x="2257425" y="1504950"/>
            <a:ext cx="6886575" cy="5353050"/>
          </a:xfrm>
          <a:prstGeom prst="rect">
            <a:avLst/>
          </a:prstGeom>
        </p:spPr>
      </p:pic>
      <p:sp>
        <p:nvSpPr>
          <p:cNvPr id="14338" name="Rectangle 2"/>
          <p:cNvSpPr>
            <a:spLocks noGrp="1" noChangeArrowheads="1"/>
          </p:cNvSpPr>
          <p:nvPr>
            <p:ph type="title"/>
          </p:nvPr>
        </p:nvSpPr>
        <p:spPr/>
        <p:txBody>
          <a:bodyPr/>
          <a:lstStyle/>
          <a:p>
            <a:pPr eaLnBrk="1" hangingPunct="1"/>
            <a:r>
              <a:rPr lang="en-US" dirty="0" smtClean="0"/>
              <a:t>What If Your Organization Is The Victim?</a:t>
            </a:r>
          </a:p>
        </p:txBody>
      </p:sp>
      <p:sp>
        <p:nvSpPr>
          <p:cNvPr id="14339" name="Rectangle 3"/>
          <p:cNvSpPr>
            <a:spLocks noGrp="1" noChangeArrowheads="1"/>
          </p:cNvSpPr>
          <p:nvPr>
            <p:ph type="body" idx="1"/>
          </p:nvPr>
        </p:nvSpPr>
        <p:spPr>
          <a:xfrm>
            <a:off x="457200" y="1295400"/>
            <a:ext cx="8229600" cy="2057400"/>
          </a:xfrm>
        </p:spPr>
        <p:txBody>
          <a:bodyPr/>
          <a:lstStyle/>
          <a:p>
            <a:pPr eaLnBrk="1" hangingPunct="1">
              <a:lnSpc>
                <a:spcPct val="90000"/>
              </a:lnSpc>
            </a:pPr>
            <a:r>
              <a:rPr lang="en-US" sz="2400" b="1" dirty="0" smtClean="0"/>
              <a:t>Have a Breach Response &amp; Crises </a:t>
            </a:r>
            <a:r>
              <a:rPr lang="en-US" sz="2400" b="1" dirty="0" err="1" smtClean="0"/>
              <a:t>Comms</a:t>
            </a:r>
            <a:r>
              <a:rPr lang="en-US" sz="2400" b="1" dirty="0" smtClean="0"/>
              <a:t> Plan In Place</a:t>
            </a:r>
          </a:p>
          <a:p>
            <a:pPr lvl="1" eaLnBrk="1" hangingPunct="1">
              <a:lnSpc>
                <a:spcPct val="90000"/>
              </a:lnSpc>
            </a:pPr>
            <a:r>
              <a:rPr lang="en-US" sz="1800" dirty="0" smtClean="0"/>
              <a:t>Do table top exercises and role play with your execs and </a:t>
            </a:r>
            <a:r>
              <a:rPr lang="en-US" sz="1800" dirty="0" err="1" smtClean="0"/>
              <a:t>comms</a:t>
            </a:r>
            <a:r>
              <a:rPr lang="en-US" sz="1800" dirty="0" smtClean="0"/>
              <a:t> team; understand how the media will respond</a:t>
            </a:r>
          </a:p>
          <a:p>
            <a:pPr marL="457200" lvl="1" indent="0" eaLnBrk="1" hangingPunct="1">
              <a:lnSpc>
                <a:spcPct val="90000"/>
              </a:lnSpc>
              <a:buNone/>
            </a:pPr>
            <a:r>
              <a:rPr lang="en-US" sz="1800" dirty="0" smtClean="0"/>
              <a:t>–  Disclose what you must to authorities; be accurate in your </a:t>
            </a:r>
            <a:r>
              <a:rPr lang="en-US" sz="1800" dirty="0"/>
              <a:t>	</a:t>
            </a:r>
            <a:r>
              <a:rPr lang="en-US" sz="1800" dirty="0" smtClean="0"/>
              <a:t> statements, but sparing in details</a:t>
            </a:r>
          </a:p>
          <a:p>
            <a:pPr lvl="1" eaLnBrk="1" hangingPunct="1">
              <a:lnSpc>
                <a:spcPct val="90000"/>
              </a:lnSpc>
            </a:pPr>
            <a:r>
              <a:rPr lang="en-US" sz="1800" dirty="0" smtClean="0"/>
              <a:t>When possible, turn breach news into a positive spin (Heartland, Johnson &amp; Johnson)</a:t>
            </a:r>
          </a:p>
          <a:p>
            <a:pPr lvl="1" eaLnBrk="1" hangingPunct="1">
              <a:lnSpc>
                <a:spcPct val="90000"/>
              </a:lnSpc>
            </a:pPr>
            <a:endParaRPr lang="en-US" sz="2000" dirty="0"/>
          </a:p>
          <a:p>
            <a:pPr eaLnBrk="1" hangingPunct="1">
              <a:lnSpc>
                <a:spcPct val="90000"/>
              </a:lnSpc>
            </a:pPr>
            <a:r>
              <a:rPr lang="en-US" sz="2400" b="1" dirty="0" smtClean="0"/>
              <a:t>Recognize All Aspects of Potential Impact</a:t>
            </a:r>
            <a:endParaRPr lang="en-US" sz="2400" b="1" dirty="0"/>
          </a:p>
          <a:p>
            <a:pPr lvl="1" eaLnBrk="1" hangingPunct="1">
              <a:lnSpc>
                <a:spcPct val="90000"/>
              </a:lnSpc>
            </a:pPr>
            <a:r>
              <a:rPr lang="en-US" sz="1800" dirty="0" smtClean="0"/>
              <a:t>Short-term investor damage</a:t>
            </a:r>
          </a:p>
          <a:p>
            <a:pPr lvl="1" eaLnBrk="1" hangingPunct="1">
              <a:lnSpc>
                <a:spcPct val="90000"/>
              </a:lnSpc>
            </a:pPr>
            <a:r>
              <a:rPr lang="en-US" sz="1800" dirty="0" smtClean="0"/>
              <a:t>Long-term brand damage</a:t>
            </a:r>
            <a:endParaRPr lang="en-US" sz="1800" dirty="0"/>
          </a:p>
          <a:p>
            <a:pPr lvl="1" eaLnBrk="1" hangingPunct="1">
              <a:lnSpc>
                <a:spcPct val="90000"/>
              </a:lnSpc>
            </a:pPr>
            <a:r>
              <a:rPr lang="en-US" sz="1800" dirty="0" smtClean="0"/>
              <a:t>Loss of trust among customers and suppliers</a:t>
            </a:r>
          </a:p>
          <a:p>
            <a:pPr lvl="1" eaLnBrk="1" hangingPunct="1">
              <a:lnSpc>
                <a:spcPct val="90000"/>
              </a:lnSpc>
            </a:pPr>
            <a:r>
              <a:rPr lang="en-US" sz="1800" dirty="0" smtClean="0"/>
              <a:t>Loss of credibility within your industry</a:t>
            </a:r>
            <a:endParaRPr lang="en-US" sz="1800" dirty="0"/>
          </a:p>
          <a:p>
            <a:pPr lvl="1" eaLnBrk="1" hangingPunct="1">
              <a:lnSpc>
                <a:spcPct val="90000"/>
              </a:lnSpc>
            </a:pPr>
            <a:endParaRPr lang="en-US" sz="2000" i="1" dirty="0" smtClean="0">
              <a:solidFill>
                <a:srgbClr val="FFFF00"/>
              </a:solidFill>
            </a:endParaRPr>
          </a:p>
          <a:p>
            <a:pPr lvl="1" algn="ctr" eaLnBrk="1" hangingPunct="1">
              <a:lnSpc>
                <a:spcPct val="80000"/>
              </a:lnSpc>
              <a:buFontTx/>
              <a:buNone/>
            </a:pPr>
            <a:r>
              <a:rPr lang="en-US" sz="2000" b="1" i="1" dirty="0" smtClean="0">
                <a:solidFill>
                  <a:srgbClr val="FFFF00"/>
                </a:solidFill>
              </a:rPr>
              <a:t>Understand all of the potential impacts and have a plan to respond to each</a:t>
            </a:r>
            <a:endParaRPr lang="en-US" sz="2000" i="1" dirty="0" smtClean="0">
              <a:solidFill>
                <a:srgbClr val="FFFF00"/>
              </a:solidFill>
            </a:endParaRPr>
          </a:p>
        </p:txBody>
      </p:sp>
    </p:spTree>
    <p:extLst>
      <p:ext uri="{BB962C8B-B14F-4D97-AF65-F5344CB8AC3E}">
        <p14:creationId xmlns:p14="http://schemas.microsoft.com/office/powerpoint/2010/main" val="23497853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257800" y="1524000"/>
            <a:ext cx="3686175" cy="4860532"/>
          </a:xfrm>
          <a:prstGeom prst="rect">
            <a:avLst/>
          </a:prstGeom>
        </p:spPr>
      </p:pic>
      <p:sp>
        <p:nvSpPr>
          <p:cNvPr id="16386" name="Rectangle 2"/>
          <p:cNvSpPr>
            <a:spLocks noGrp="1" noChangeArrowheads="1"/>
          </p:cNvSpPr>
          <p:nvPr>
            <p:ph type="title"/>
          </p:nvPr>
        </p:nvSpPr>
        <p:spPr/>
        <p:txBody>
          <a:bodyPr/>
          <a:lstStyle/>
          <a:p>
            <a:pPr algn="ctr" eaLnBrk="1" hangingPunct="1"/>
            <a:r>
              <a:rPr lang="en-US" sz="4000" dirty="0" smtClean="0"/>
              <a:t>Key Takeaways </a:t>
            </a:r>
          </a:p>
        </p:txBody>
      </p:sp>
      <p:sp>
        <p:nvSpPr>
          <p:cNvPr id="16387" name="Rectangle 3"/>
          <p:cNvSpPr>
            <a:spLocks noGrp="1" noChangeArrowheads="1"/>
          </p:cNvSpPr>
          <p:nvPr>
            <p:ph type="body" idx="1"/>
          </p:nvPr>
        </p:nvSpPr>
        <p:spPr>
          <a:xfrm>
            <a:off x="457200" y="1600201"/>
            <a:ext cx="8229600" cy="3505200"/>
          </a:xfrm>
        </p:spPr>
        <p:txBody>
          <a:bodyPr/>
          <a:lstStyle/>
          <a:p>
            <a:pPr eaLnBrk="1" hangingPunct="1">
              <a:lnSpc>
                <a:spcPct val="90000"/>
              </a:lnSpc>
            </a:pPr>
            <a:r>
              <a:rPr lang="en-US" sz="2400" b="1" dirty="0" smtClean="0"/>
              <a:t>Security News Is Not Always Created Objectively</a:t>
            </a:r>
          </a:p>
          <a:p>
            <a:pPr lvl="1" eaLnBrk="1" hangingPunct="1">
              <a:lnSpc>
                <a:spcPct val="90000"/>
              </a:lnSpc>
            </a:pPr>
            <a:r>
              <a:rPr lang="en-US" sz="2000" dirty="0" smtClean="0"/>
              <a:t>Many influences can affect a reporter’s choices</a:t>
            </a:r>
          </a:p>
          <a:p>
            <a:pPr lvl="1" eaLnBrk="1" hangingPunct="1">
              <a:lnSpc>
                <a:spcPct val="90000"/>
              </a:lnSpc>
              <a:buFontTx/>
              <a:buNone/>
            </a:pPr>
            <a:r>
              <a:rPr lang="en-US" sz="2000" dirty="0" smtClean="0"/>
              <a:t>–  Reporters are driven by audience; security managers are driven by criticality/risk</a:t>
            </a:r>
          </a:p>
          <a:p>
            <a:pPr lvl="1" eaLnBrk="1" hangingPunct="1">
              <a:lnSpc>
                <a:spcPct val="90000"/>
              </a:lnSpc>
              <a:buFontTx/>
              <a:buNone/>
            </a:pPr>
            <a:r>
              <a:rPr lang="en-US" sz="2000" dirty="0" smtClean="0"/>
              <a:t>-   PR and marketing also drives news/creative headlines to drive sales leads</a:t>
            </a:r>
          </a:p>
          <a:p>
            <a:pPr lvl="1" eaLnBrk="1" hangingPunct="1">
              <a:lnSpc>
                <a:spcPct val="90000"/>
              </a:lnSpc>
              <a:buFontTx/>
              <a:buNone/>
            </a:pPr>
            <a:endParaRPr lang="en-US" sz="2000" dirty="0" smtClean="0"/>
          </a:p>
          <a:p>
            <a:pPr eaLnBrk="1" hangingPunct="1">
              <a:lnSpc>
                <a:spcPct val="90000"/>
              </a:lnSpc>
            </a:pPr>
            <a:r>
              <a:rPr lang="en-US" sz="2400" b="1" dirty="0" smtClean="0"/>
              <a:t>Use the News to Your Advantage – But Don’t Let It Set Your Agenda</a:t>
            </a:r>
          </a:p>
          <a:p>
            <a:pPr lvl="1" eaLnBrk="1" hangingPunct="1">
              <a:lnSpc>
                <a:spcPct val="90000"/>
              </a:lnSpc>
            </a:pPr>
            <a:r>
              <a:rPr lang="en-US" sz="2000" dirty="0" smtClean="0"/>
              <a:t>“</a:t>
            </a:r>
            <a:r>
              <a:rPr lang="en-US" sz="2000" dirty="0" err="1" smtClean="0"/>
              <a:t>Infosexy</a:t>
            </a:r>
            <a:r>
              <a:rPr lang="en-US" sz="2000" dirty="0" smtClean="0"/>
              <a:t>”  threats aren’t always the most dangerous to your enterprise</a:t>
            </a:r>
          </a:p>
          <a:p>
            <a:pPr lvl="1" eaLnBrk="1" hangingPunct="1">
              <a:lnSpc>
                <a:spcPct val="90000"/>
              </a:lnSpc>
            </a:pPr>
            <a:r>
              <a:rPr lang="en-US" sz="2000" dirty="0" smtClean="0"/>
              <a:t>Track lots of different media to find information on the specific threats that might affect your organization</a:t>
            </a:r>
            <a:endParaRPr lang="en-US" sz="2400" dirty="0" smtClean="0"/>
          </a:p>
          <a:p>
            <a:pPr lvl="1" eaLnBrk="1" hangingPunct="1">
              <a:lnSpc>
                <a:spcPct val="90000"/>
              </a:lnSpc>
            </a:pPr>
            <a:endParaRPr lang="en-US" sz="2000" dirty="0" smtClean="0"/>
          </a:p>
          <a:p>
            <a:pPr lvl="1" eaLnBrk="1" hangingPunct="1">
              <a:lnSpc>
                <a:spcPct val="80000"/>
              </a:lnSpc>
              <a:buFontTx/>
              <a:buNone/>
            </a:pPr>
            <a:endParaRPr lang="en-US" sz="2000" dirty="0" smtClean="0"/>
          </a:p>
        </p:txBody>
      </p:sp>
      <p:sp>
        <p:nvSpPr>
          <p:cNvPr id="4" name="TextBox 3"/>
          <p:cNvSpPr txBox="1"/>
          <p:nvPr/>
        </p:nvSpPr>
        <p:spPr>
          <a:xfrm>
            <a:off x="381000" y="5943600"/>
            <a:ext cx="8382000" cy="707886"/>
          </a:xfrm>
          <a:prstGeom prst="rect">
            <a:avLst/>
          </a:prstGeom>
          <a:noFill/>
        </p:spPr>
        <p:txBody>
          <a:bodyPr wrap="square" rtlCol="0">
            <a:spAutoFit/>
          </a:bodyPr>
          <a:lstStyle/>
          <a:p>
            <a:pPr algn="ctr"/>
            <a:r>
              <a:rPr lang="en-US" sz="2000" b="1" i="1" dirty="0" smtClean="0">
                <a:solidFill>
                  <a:srgbClr val="FFFF00"/>
                </a:solidFill>
              </a:rPr>
              <a:t>Be Prepared to “Fight Back” Against Execs Who Want a Knee-Jerk Reaction to Breaking News.  You’re the Expert on Reality!</a:t>
            </a:r>
            <a:endParaRPr lang="en-US" sz="2000" b="1" i="1" dirty="0">
              <a:solidFill>
                <a:srgbClr val="FFFF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257800" y="1524000"/>
            <a:ext cx="3686175" cy="4860532"/>
          </a:xfrm>
          <a:prstGeom prst="rect">
            <a:avLst/>
          </a:prstGeom>
        </p:spPr>
      </p:pic>
      <p:sp>
        <p:nvSpPr>
          <p:cNvPr id="16386" name="Rectangle 2"/>
          <p:cNvSpPr>
            <a:spLocks noGrp="1" noChangeArrowheads="1"/>
          </p:cNvSpPr>
          <p:nvPr>
            <p:ph type="title"/>
          </p:nvPr>
        </p:nvSpPr>
        <p:spPr/>
        <p:txBody>
          <a:bodyPr/>
          <a:lstStyle/>
          <a:p>
            <a:pPr eaLnBrk="1" hangingPunct="1"/>
            <a:r>
              <a:rPr lang="en-US" dirty="0" smtClean="0"/>
              <a:t>Questions and Answers</a:t>
            </a:r>
          </a:p>
        </p:txBody>
      </p:sp>
      <p:sp>
        <p:nvSpPr>
          <p:cNvPr id="16387" name="Rectangle 3"/>
          <p:cNvSpPr>
            <a:spLocks noGrp="1" noChangeArrowheads="1"/>
          </p:cNvSpPr>
          <p:nvPr>
            <p:ph type="body" idx="1"/>
          </p:nvPr>
        </p:nvSpPr>
        <p:spPr>
          <a:xfrm>
            <a:off x="457200" y="1600201"/>
            <a:ext cx="8229600" cy="3505200"/>
          </a:xfrm>
        </p:spPr>
        <p:txBody>
          <a:bodyPr/>
          <a:lstStyle/>
          <a:p>
            <a:pPr eaLnBrk="1" hangingPunct="1">
              <a:lnSpc>
                <a:spcPct val="90000"/>
              </a:lnSpc>
            </a:pPr>
            <a:r>
              <a:rPr lang="en-US" sz="2400" b="1" dirty="0" smtClean="0"/>
              <a:t>Tim Wilson, Editor, Dark Reading</a:t>
            </a:r>
          </a:p>
          <a:p>
            <a:pPr marL="457200" lvl="1" indent="0" eaLnBrk="1" hangingPunct="1">
              <a:lnSpc>
                <a:spcPct val="90000"/>
              </a:lnSpc>
              <a:buNone/>
            </a:pPr>
            <a:r>
              <a:rPr lang="en-US" sz="2000" dirty="0" smtClean="0">
                <a:hlinkClick r:id="rId3"/>
              </a:rPr>
              <a:t>www.darkreading.com</a:t>
            </a:r>
            <a:endParaRPr lang="en-US" sz="2000" dirty="0" smtClean="0"/>
          </a:p>
          <a:p>
            <a:pPr lvl="1" eaLnBrk="1" hangingPunct="1">
              <a:lnSpc>
                <a:spcPct val="90000"/>
              </a:lnSpc>
              <a:buFontTx/>
              <a:buNone/>
            </a:pPr>
            <a:r>
              <a:rPr lang="en-US" sz="2000" dirty="0" smtClean="0">
                <a:hlinkClick r:id="rId4"/>
              </a:rPr>
              <a:t>wilson@darkreading.com</a:t>
            </a:r>
            <a:endParaRPr lang="en-US" sz="2000" dirty="0" smtClean="0"/>
          </a:p>
          <a:p>
            <a:pPr lvl="1" eaLnBrk="1" hangingPunct="1">
              <a:lnSpc>
                <a:spcPct val="90000"/>
              </a:lnSpc>
              <a:buFontTx/>
              <a:buNone/>
            </a:pPr>
            <a:r>
              <a:rPr lang="en-US" sz="2000" dirty="0" smtClean="0"/>
              <a:t>(703) 262-0680</a:t>
            </a:r>
          </a:p>
          <a:p>
            <a:pPr lvl="1" eaLnBrk="1" hangingPunct="1">
              <a:lnSpc>
                <a:spcPct val="90000"/>
              </a:lnSpc>
              <a:buFontTx/>
              <a:buNone/>
            </a:pPr>
            <a:endParaRPr lang="en-US" sz="2000" dirty="0" smtClean="0"/>
          </a:p>
          <a:p>
            <a:pPr eaLnBrk="1" hangingPunct="1">
              <a:lnSpc>
                <a:spcPct val="90000"/>
              </a:lnSpc>
            </a:pPr>
            <a:r>
              <a:rPr lang="en-US" sz="2400" b="1" dirty="0" smtClean="0"/>
              <a:t>Michelle Schafer, Sr. Vice President, Merritt Group’s Security Practice </a:t>
            </a:r>
          </a:p>
          <a:p>
            <a:pPr marL="457200" lvl="1" indent="0" eaLnBrk="1" hangingPunct="1">
              <a:lnSpc>
                <a:spcPct val="90000"/>
              </a:lnSpc>
              <a:buNone/>
            </a:pPr>
            <a:r>
              <a:rPr lang="en-US" sz="2000" dirty="0" smtClean="0">
                <a:hlinkClick r:id="rId5"/>
              </a:rPr>
              <a:t>www.merrittgrp.com</a:t>
            </a:r>
            <a:endParaRPr lang="en-US" sz="2000" dirty="0" smtClean="0"/>
          </a:p>
          <a:p>
            <a:pPr marL="457200" lvl="1" indent="0" eaLnBrk="1" hangingPunct="1">
              <a:lnSpc>
                <a:spcPct val="90000"/>
              </a:lnSpc>
              <a:buNone/>
            </a:pPr>
            <a:r>
              <a:rPr lang="en-US" sz="2000" dirty="0" smtClean="0">
                <a:hlinkClick r:id="rId6"/>
              </a:rPr>
              <a:t>schafer@merrittgrp.com</a:t>
            </a:r>
            <a:endParaRPr lang="en-US" sz="2000" dirty="0" smtClean="0"/>
          </a:p>
          <a:p>
            <a:pPr marL="457200" lvl="1" indent="0" eaLnBrk="1" hangingPunct="1">
              <a:lnSpc>
                <a:spcPct val="90000"/>
              </a:lnSpc>
              <a:buNone/>
            </a:pPr>
            <a:r>
              <a:rPr lang="en-US" sz="2000" dirty="0" smtClean="0"/>
              <a:t>703-403-6377</a:t>
            </a:r>
          </a:p>
          <a:p>
            <a:pPr lvl="1" eaLnBrk="1" hangingPunct="1">
              <a:lnSpc>
                <a:spcPct val="90000"/>
              </a:lnSpc>
            </a:pPr>
            <a:endParaRPr lang="en-US" sz="2000" dirty="0" smtClean="0"/>
          </a:p>
          <a:p>
            <a:pPr lvl="1" algn="ctr" eaLnBrk="1" hangingPunct="1">
              <a:lnSpc>
                <a:spcPct val="80000"/>
              </a:lnSpc>
              <a:buFontTx/>
              <a:buNone/>
            </a:pPr>
            <a:r>
              <a:rPr lang="en-US" sz="2400" b="1" i="1" dirty="0" smtClean="0">
                <a:solidFill>
                  <a:srgbClr val="FFFF00"/>
                </a:solidFill>
              </a:rPr>
              <a:t>Slides Available Upon Request!!!</a:t>
            </a:r>
          </a:p>
        </p:txBody>
      </p:sp>
    </p:spTree>
    <p:extLst>
      <p:ext uri="{BB962C8B-B14F-4D97-AF65-F5344CB8AC3E}">
        <p14:creationId xmlns:p14="http://schemas.microsoft.com/office/powerpoint/2010/main" val="25837859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Where Security Pros Get Their Information</a:t>
            </a:r>
          </a:p>
        </p:txBody>
      </p:sp>
      <p:sp>
        <p:nvSpPr>
          <p:cNvPr id="2" name="Content Placeholder 1"/>
          <p:cNvSpPr>
            <a:spLocks noGrp="1"/>
          </p:cNvSpPr>
          <p:nvPr>
            <p:ph idx="1"/>
          </p:nvPr>
        </p:nvSpPr>
        <p:spPr>
          <a:xfrm>
            <a:off x="457200" y="1600201"/>
            <a:ext cx="8077200" cy="3200400"/>
          </a:xfrm>
        </p:spPr>
        <p:txBody>
          <a:bodyPr/>
          <a:lstStyle/>
          <a:p>
            <a:pPr eaLnBrk="1" hangingPunct="1">
              <a:defRPr/>
            </a:pPr>
            <a:r>
              <a:rPr lang="en-US" dirty="0" smtClean="0">
                <a:latin typeface="Arial" charset="0"/>
                <a:cs typeface="Arial" charset="0"/>
              </a:rPr>
              <a:t>Primary Sources of Reliable Information</a:t>
            </a:r>
            <a:endParaRPr lang="en-US" dirty="0">
              <a:latin typeface="Arial" charset="0"/>
              <a:cs typeface="Arial" charset="0"/>
            </a:endParaRPr>
          </a:p>
          <a:p>
            <a:pPr lvl="1" eaLnBrk="1" hangingPunct="1">
              <a:defRPr/>
            </a:pPr>
            <a:r>
              <a:rPr lang="en-US" sz="2400" dirty="0" smtClean="0">
                <a:latin typeface="Arial" charset="0"/>
                <a:cs typeface="Arial" charset="0"/>
              </a:rPr>
              <a:t>Security researcher blogs  71%</a:t>
            </a:r>
            <a:endParaRPr lang="en-US" sz="2400" dirty="0">
              <a:latin typeface="Arial" charset="0"/>
              <a:cs typeface="Arial" charset="0"/>
            </a:endParaRPr>
          </a:p>
          <a:p>
            <a:pPr lvl="1" eaLnBrk="1" hangingPunct="1">
              <a:defRPr/>
            </a:pPr>
            <a:r>
              <a:rPr lang="en-US" sz="2400" dirty="0" smtClean="0">
                <a:latin typeface="Arial" charset="0"/>
                <a:cs typeface="Arial" charset="0"/>
              </a:rPr>
              <a:t>IT news media  70%</a:t>
            </a:r>
            <a:endParaRPr lang="en-US" sz="2400" dirty="0">
              <a:latin typeface="Arial" charset="0"/>
              <a:cs typeface="Arial" charset="0"/>
            </a:endParaRPr>
          </a:p>
          <a:p>
            <a:pPr lvl="1" eaLnBrk="1" hangingPunct="1">
              <a:defRPr/>
            </a:pPr>
            <a:r>
              <a:rPr lang="en-US" sz="2400" dirty="0" smtClean="0">
                <a:latin typeface="Arial" charset="0"/>
                <a:cs typeface="Arial" charset="0"/>
              </a:rPr>
              <a:t>Conferences  68%</a:t>
            </a:r>
          </a:p>
          <a:p>
            <a:pPr lvl="1" eaLnBrk="1" hangingPunct="1">
              <a:defRPr/>
            </a:pPr>
            <a:r>
              <a:rPr lang="en-US" sz="2400" dirty="0" smtClean="0">
                <a:latin typeface="Arial" charset="0"/>
                <a:cs typeface="Arial" charset="0"/>
              </a:rPr>
              <a:t>Colleagues  56%</a:t>
            </a:r>
          </a:p>
          <a:p>
            <a:pPr lvl="1" eaLnBrk="1" hangingPunct="1">
              <a:defRPr/>
            </a:pPr>
            <a:r>
              <a:rPr lang="en-US" sz="2400" dirty="0" smtClean="0">
                <a:latin typeface="Arial" charset="0"/>
                <a:cs typeface="Arial" charset="0"/>
              </a:rPr>
              <a:t>Vulnerability reporting sites (e.g. CERT)  51%</a:t>
            </a:r>
          </a:p>
          <a:p>
            <a:pPr lvl="1" eaLnBrk="1" hangingPunct="1">
              <a:defRPr/>
            </a:pPr>
            <a:r>
              <a:rPr lang="en-US" sz="2400" dirty="0" smtClean="0">
                <a:latin typeface="Arial" charset="0"/>
                <a:cs typeface="Arial" charset="0"/>
              </a:rPr>
              <a:t>Social media  49%</a:t>
            </a:r>
          </a:p>
          <a:p>
            <a:pPr lvl="1" eaLnBrk="1" hangingPunct="1">
              <a:defRPr/>
            </a:pPr>
            <a:r>
              <a:rPr lang="en-US" sz="2400" dirty="0" smtClean="0">
                <a:latin typeface="Arial" charset="0"/>
                <a:cs typeface="Arial" charset="0"/>
              </a:rPr>
              <a:t>Google/search engines  47%</a:t>
            </a:r>
          </a:p>
          <a:p>
            <a:pPr lvl="1" eaLnBrk="1" hangingPunct="1">
              <a:defRPr/>
            </a:pPr>
            <a:r>
              <a:rPr lang="en-US" sz="2400" dirty="0" smtClean="0">
                <a:latin typeface="Arial" charset="0"/>
                <a:cs typeface="Arial" charset="0"/>
              </a:rPr>
              <a:t>Professional associations  39%</a:t>
            </a:r>
          </a:p>
          <a:p>
            <a:pPr lvl="1" eaLnBrk="1" hangingPunct="1">
              <a:defRPr/>
            </a:pPr>
            <a:r>
              <a:rPr lang="en-US" sz="2400" dirty="0" smtClean="0">
                <a:latin typeface="Arial" charset="0"/>
                <a:cs typeface="Arial" charset="0"/>
              </a:rPr>
              <a:t>Mainstream media  19%</a:t>
            </a:r>
            <a:endParaRPr lang="en-US" sz="2400" dirty="0">
              <a:latin typeface="Arial" charset="0"/>
              <a:cs typeface="Arial" charset="0"/>
            </a:endParaRPr>
          </a:p>
          <a:p>
            <a:pPr lvl="1" eaLnBrk="1" hangingPunct="1">
              <a:defRPr/>
            </a:pPr>
            <a:endParaRPr lang="en-US" sz="2400" dirty="0">
              <a:latin typeface="Arial" charset="0"/>
              <a:cs typeface="Arial" charset="0"/>
            </a:endParaRPr>
          </a:p>
        </p:txBody>
      </p:sp>
    </p:spTree>
    <p:extLst>
      <p:ext uri="{BB962C8B-B14F-4D97-AF65-F5344CB8AC3E}">
        <p14:creationId xmlns:p14="http://schemas.microsoft.com/office/powerpoint/2010/main" val="69911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Which Issues Get Too Much Attention</a:t>
            </a:r>
          </a:p>
        </p:txBody>
      </p:sp>
      <p:sp>
        <p:nvSpPr>
          <p:cNvPr id="2" name="Content Placeholder 1"/>
          <p:cNvSpPr>
            <a:spLocks noGrp="1"/>
          </p:cNvSpPr>
          <p:nvPr>
            <p:ph idx="1"/>
          </p:nvPr>
        </p:nvSpPr>
        <p:spPr>
          <a:xfrm>
            <a:off x="457200" y="1600201"/>
            <a:ext cx="8077200" cy="3200400"/>
          </a:xfrm>
        </p:spPr>
        <p:txBody>
          <a:bodyPr/>
          <a:lstStyle/>
          <a:p>
            <a:pPr eaLnBrk="1" hangingPunct="1">
              <a:defRPr/>
            </a:pPr>
            <a:r>
              <a:rPr lang="en-US" dirty="0" smtClean="0">
                <a:latin typeface="Arial" charset="0"/>
                <a:cs typeface="Arial" charset="0"/>
              </a:rPr>
              <a:t>Most Overhyped Issues</a:t>
            </a:r>
            <a:endParaRPr lang="en-US" dirty="0">
              <a:latin typeface="Arial" charset="0"/>
              <a:cs typeface="Arial" charset="0"/>
            </a:endParaRPr>
          </a:p>
          <a:p>
            <a:pPr lvl="1" eaLnBrk="1" hangingPunct="1">
              <a:defRPr/>
            </a:pPr>
            <a:r>
              <a:rPr lang="en-US" sz="2400" dirty="0" smtClean="0">
                <a:latin typeface="Arial" charset="0"/>
                <a:cs typeface="Arial" charset="0"/>
              </a:rPr>
              <a:t>Government surveillance  36%</a:t>
            </a:r>
            <a:endParaRPr lang="en-US" sz="2400" dirty="0">
              <a:latin typeface="Arial" charset="0"/>
              <a:cs typeface="Arial" charset="0"/>
            </a:endParaRPr>
          </a:p>
          <a:p>
            <a:pPr lvl="1" eaLnBrk="1" hangingPunct="1">
              <a:defRPr/>
            </a:pPr>
            <a:r>
              <a:rPr lang="en-US" sz="2400" dirty="0" smtClean="0">
                <a:latin typeface="Arial" charset="0"/>
                <a:cs typeface="Arial" charset="0"/>
              </a:rPr>
              <a:t>Espionage by foreign governments  26%</a:t>
            </a:r>
            <a:endParaRPr lang="en-US" sz="2400" dirty="0">
              <a:latin typeface="Arial" charset="0"/>
              <a:cs typeface="Arial" charset="0"/>
            </a:endParaRPr>
          </a:p>
          <a:p>
            <a:pPr lvl="1" eaLnBrk="1" hangingPunct="1">
              <a:defRPr/>
            </a:pPr>
            <a:r>
              <a:rPr lang="en-US" sz="2400" dirty="0" smtClean="0">
                <a:latin typeface="Arial" charset="0"/>
                <a:cs typeface="Arial" charset="0"/>
              </a:rPr>
              <a:t>Hacktivists  24%</a:t>
            </a:r>
          </a:p>
          <a:p>
            <a:pPr lvl="1" eaLnBrk="1" hangingPunct="1">
              <a:defRPr/>
            </a:pPr>
            <a:r>
              <a:rPr lang="en-US" sz="2400" dirty="0" smtClean="0">
                <a:latin typeface="Arial" charset="0"/>
                <a:cs typeface="Arial" charset="0"/>
              </a:rPr>
              <a:t>Ransomware  23%</a:t>
            </a:r>
          </a:p>
          <a:p>
            <a:pPr lvl="1" eaLnBrk="1" hangingPunct="1">
              <a:defRPr/>
            </a:pPr>
            <a:r>
              <a:rPr lang="en-US" sz="2400" dirty="0" smtClean="0">
                <a:latin typeface="Arial" charset="0"/>
                <a:cs typeface="Arial" charset="0"/>
              </a:rPr>
              <a:t>Internet of Things security  21%</a:t>
            </a:r>
          </a:p>
          <a:p>
            <a:pPr lvl="1" eaLnBrk="1" hangingPunct="1">
              <a:defRPr/>
            </a:pPr>
            <a:r>
              <a:rPr lang="en-US" sz="2400" dirty="0" smtClean="0">
                <a:latin typeface="Arial" charset="0"/>
                <a:cs typeface="Arial" charset="0"/>
              </a:rPr>
              <a:t>Sophisticated and targeted attacks  20%</a:t>
            </a:r>
          </a:p>
          <a:p>
            <a:pPr lvl="1" eaLnBrk="1" hangingPunct="1">
              <a:defRPr/>
            </a:pPr>
            <a:r>
              <a:rPr lang="en-US" sz="2400" dirty="0" smtClean="0">
                <a:latin typeface="Arial" charset="0"/>
                <a:cs typeface="Arial" charset="0"/>
              </a:rPr>
              <a:t>Phishing/social engineering  11%</a:t>
            </a:r>
          </a:p>
          <a:p>
            <a:pPr lvl="1" eaLnBrk="1" hangingPunct="1">
              <a:defRPr/>
            </a:pPr>
            <a:r>
              <a:rPr lang="en-US" sz="2400" dirty="0" smtClean="0">
                <a:latin typeface="Arial" charset="0"/>
                <a:cs typeface="Arial" charset="0"/>
              </a:rPr>
              <a:t>Mobile threats  10%</a:t>
            </a:r>
          </a:p>
          <a:p>
            <a:pPr lvl="1" eaLnBrk="1" hangingPunct="1">
              <a:defRPr/>
            </a:pPr>
            <a:endParaRPr lang="en-US" sz="2400" dirty="0">
              <a:latin typeface="Arial" charset="0"/>
              <a:cs typeface="Arial" charset="0"/>
            </a:endParaRPr>
          </a:p>
        </p:txBody>
      </p:sp>
    </p:spTree>
    <p:extLst>
      <p:ext uri="{BB962C8B-B14F-4D97-AF65-F5344CB8AC3E}">
        <p14:creationId xmlns:p14="http://schemas.microsoft.com/office/powerpoint/2010/main" val="4414205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Which Issues Get Too Little Attention</a:t>
            </a:r>
          </a:p>
        </p:txBody>
      </p:sp>
      <p:sp>
        <p:nvSpPr>
          <p:cNvPr id="2" name="Content Placeholder 1"/>
          <p:cNvSpPr>
            <a:spLocks noGrp="1"/>
          </p:cNvSpPr>
          <p:nvPr>
            <p:ph idx="1"/>
          </p:nvPr>
        </p:nvSpPr>
        <p:spPr>
          <a:xfrm>
            <a:off x="457200" y="1600201"/>
            <a:ext cx="8077200" cy="3200400"/>
          </a:xfrm>
        </p:spPr>
        <p:txBody>
          <a:bodyPr/>
          <a:lstStyle/>
          <a:p>
            <a:pPr eaLnBrk="1" hangingPunct="1">
              <a:defRPr/>
            </a:pPr>
            <a:r>
              <a:rPr lang="en-US" dirty="0" smtClean="0">
                <a:latin typeface="Arial" charset="0"/>
                <a:cs typeface="Arial" charset="0"/>
              </a:rPr>
              <a:t>Most </a:t>
            </a:r>
            <a:r>
              <a:rPr lang="en-US" dirty="0" err="1" smtClean="0">
                <a:latin typeface="Arial" charset="0"/>
                <a:cs typeface="Arial" charset="0"/>
              </a:rPr>
              <a:t>Underhyped</a:t>
            </a:r>
            <a:r>
              <a:rPr lang="en-US" dirty="0" smtClean="0">
                <a:latin typeface="Arial" charset="0"/>
                <a:cs typeface="Arial" charset="0"/>
              </a:rPr>
              <a:t> Issues</a:t>
            </a:r>
            <a:endParaRPr lang="en-US" dirty="0">
              <a:latin typeface="Arial" charset="0"/>
              <a:cs typeface="Arial" charset="0"/>
            </a:endParaRPr>
          </a:p>
          <a:p>
            <a:pPr lvl="1" eaLnBrk="1" hangingPunct="1">
              <a:defRPr/>
            </a:pPr>
            <a:r>
              <a:rPr lang="en-US" sz="2400" dirty="0" smtClean="0">
                <a:latin typeface="Arial" charset="0"/>
                <a:cs typeface="Arial" charset="0"/>
              </a:rPr>
              <a:t>Accidental data leaks 23%</a:t>
            </a:r>
            <a:endParaRPr lang="en-US" sz="2400" dirty="0">
              <a:latin typeface="Arial" charset="0"/>
              <a:cs typeface="Arial" charset="0"/>
            </a:endParaRPr>
          </a:p>
          <a:p>
            <a:pPr lvl="1" eaLnBrk="1" hangingPunct="1">
              <a:defRPr/>
            </a:pPr>
            <a:r>
              <a:rPr lang="en-US" sz="2400" dirty="0" smtClean="0">
                <a:latin typeface="Arial" charset="0"/>
                <a:cs typeface="Arial" charset="0"/>
              </a:rPr>
              <a:t>Phishing/social engineering  19%</a:t>
            </a:r>
            <a:endParaRPr lang="en-US" sz="2400" dirty="0">
              <a:latin typeface="Arial" charset="0"/>
              <a:cs typeface="Arial" charset="0"/>
            </a:endParaRPr>
          </a:p>
          <a:p>
            <a:pPr lvl="1" eaLnBrk="1" hangingPunct="1">
              <a:defRPr/>
            </a:pPr>
            <a:r>
              <a:rPr lang="en-US" sz="2400" dirty="0" smtClean="0">
                <a:latin typeface="Arial" charset="0"/>
                <a:cs typeface="Arial" charset="0"/>
              </a:rPr>
              <a:t>Government surveillance  17%</a:t>
            </a:r>
          </a:p>
          <a:p>
            <a:pPr lvl="1" eaLnBrk="1" hangingPunct="1">
              <a:defRPr/>
            </a:pPr>
            <a:r>
              <a:rPr lang="en-US" sz="2400" dirty="0" smtClean="0">
                <a:latin typeface="Arial" charset="0"/>
                <a:cs typeface="Arial" charset="0"/>
              </a:rPr>
              <a:t>Vulnerabilities in off-the-shelf apps  17%</a:t>
            </a:r>
          </a:p>
          <a:p>
            <a:pPr lvl="1" eaLnBrk="1" hangingPunct="1">
              <a:defRPr/>
            </a:pPr>
            <a:r>
              <a:rPr lang="en-US" sz="2400" dirty="0" smtClean="0">
                <a:latin typeface="Arial" charset="0"/>
                <a:cs typeface="Arial" charset="0"/>
              </a:rPr>
              <a:t>Internet of Things security  17%</a:t>
            </a:r>
          </a:p>
          <a:p>
            <a:pPr lvl="1" eaLnBrk="1" hangingPunct="1">
              <a:defRPr/>
            </a:pPr>
            <a:r>
              <a:rPr lang="en-US" sz="2400" dirty="0" smtClean="0">
                <a:latin typeface="Arial" charset="0"/>
                <a:cs typeface="Arial" charset="0"/>
              </a:rPr>
              <a:t>Vulnerabilities in in-house developed apps  16%</a:t>
            </a:r>
          </a:p>
          <a:p>
            <a:pPr lvl="1" eaLnBrk="1" hangingPunct="1">
              <a:defRPr/>
            </a:pPr>
            <a:r>
              <a:rPr lang="en-US" sz="2400" dirty="0" smtClean="0">
                <a:latin typeface="Arial" charset="0"/>
                <a:cs typeface="Arial" charset="0"/>
              </a:rPr>
              <a:t>Espionage/surveillance by foreign governments  15%</a:t>
            </a:r>
          </a:p>
          <a:p>
            <a:pPr lvl="1" eaLnBrk="1" hangingPunct="1">
              <a:defRPr/>
            </a:pPr>
            <a:r>
              <a:rPr lang="en-US" sz="2400" dirty="0" smtClean="0">
                <a:latin typeface="Arial" charset="0"/>
                <a:cs typeface="Arial" charset="0"/>
              </a:rPr>
              <a:t>Sophisticated and targeted attacks  10%</a:t>
            </a:r>
          </a:p>
          <a:p>
            <a:pPr lvl="1" eaLnBrk="1" hangingPunct="1">
              <a:defRPr/>
            </a:pPr>
            <a:endParaRPr lang="en-US" sz="2400" dirty="0">
              <a:latin typeface="Arial" charset="0"/>
              <a:cs typeface="Arial" charset="0"/>
            </a:endParaRPr>
          </a:p>
        </p:txBody>
      </p:sp>
    </p:spTree>
    <p:extLst>
      <p:ext uri="{BB962C8B-B14F-4D97-AF65-F5344CB8AC3E}">
        <p14:creationId xmlns:p14="http://schemas.microsoft.com/office/powerpoint/2010/main" val="1001713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What These Numbers Tell Us</a:t>
            </a:r>
          </a:p>
        </p:txBody>
      </p:sp>
      <p:sp>
        <p:nvSpPr>
          <p:cNvPr id="2" name="Content Placeholder 1"/>
          <p:cNvSpPr>
            <a:spLocks noGrp="1"/>
          </p:cNvSpPr>
          <p:nvPr>
            <p:ph idx="1"/>
          </p:nvPr>
        </p:nvSpPr>
        <p:spPr>
          <a:xfrm>
            <a:off x="457200" y="1295400"/>
            <a:ext cx="8077200" cy="3200400"/>
          </a:xfrm>
        </p:spPr>
        <p:txBody>
          <a:bodyPr/>
          <a:lstStyle/>
          <a:p>
            <a:pPr eaLnBrk="1" hangingPunct="1">
              <a:defRPr/>
            </a:pPr>
            <a:r>
              <a:rPr lang="en-US" dirty="0" smtClean="0">
                <a:latin typeface="Arial" charset="0"/>
                <a:cs typeface="Arial" charset="0"/>
              </a:rPr>
              <a:t>What’s in the media doesn’t always match the security pro’s priorities</a:t>
            </a:r>
            <a:endParaRPr lang="en-US" dirty="0">
              <a:latin typeface="Arial" charset="0"/>
              <a:cs typeface="Arial" charset="0"/>
            </a:endParaRPr>
          </a:p>
          <a:p>
            <a:pPr lvl="1" eaLnBrk="1" hangingPunct="1">
              <a:defRPr/>
            </a:pPr>
            <a:r>
              <a:rPr lang="en-US" sz="2000" dirty="0" smtClean="0">
                <a:latin typeface="Arial" charset="0"/>
                <a:cs typeface="Arial" charset="0"/>
              </a:rPr>
              <a:t>Media focuses on the new and the “info sexy”</a:t>
            </a:r>
            <a:endParaRPr lang="en-US" sz="2000" dirty="0">
              <a:latin typeface="Arial" charset="0"/>
              <a:cs typeface="Arial" charset="0"/>
            </a:endParaRPr>
          </a:p>
          <a:p>
            <a:pPr lvl="1" eaLnBrk="1" hangingPunct="1">
              <a:defRPr/>
            </a:pPr>
            <a:endParaRPr lang="en-US" sz="1400" dirty="0">
              <a:latin typeface="Arial" charset="0"/>
              <a:cs typeface="Arial" charset="0"/>
            </a:endParaRPr>
          </a:p>
          <a:p>
            <a:pPr eaLnBrk="1" hangingPunct="1">
              <a:defRPr/>
            </a:pPr>
            <a:r>
              <a:rPr lang="en-US" dirty="0" smtClean="0">
                <a:latin typeface="Arial" charset="0"/>
                <a:cs typeface="Arial" charset="0"/>
              </a:rPr>
              <a:t>The “most reliable” data sources overhype some things and </a:t>
            </a:r>
            <a:r>
              <a:rPr lang="en-US" dirty="0" err="1" smtClean="0">
                <a:latin typeface="Arial" charset="0"/>
                <a:cs typeface="Arial" charset="0"/>
              </a:rPr>
              <a:t>underhype</a:t>
            </a:r>
            <a:r>
              <a:rPr lang="en-US" dirty="0" smtClean="0">
                <a:latin typeface="Arial" charset="0"/>
                <a:cs typeface="Arial" charset="0"/>
              </a:rPr>
              <a:t> others</a:t>
            </a:r>
            <a:endParaRPr lang="en-US" dirty="0">
              <a:latin typeface="Arial" charset="0"/>
              <a:cs typeface="Arial" charset="0"/>
            </a:endParaRPr>
          </a:p>
          <a:p>
            <a:pPr lvl="1" eaLnBrk="1" hangingPunct="1">
              <a:defRPr/>
            </a:pPr>
            <a:r>
              <a:rPr lang="en-US" sz="2000" dirty="0" smtClean="0">
                <a:latin typeface="Arial" charset="0"/>
                <a:cs typeface="Arial" charset="0"/>
              </a:rPr>
              <a:t>Your mileage may vary</a:t>
            </a:r>
            <a:endParaRPr lang="en-US" sz="2000" dirty="0">
              <a:latin typeface="Arial" charset="0"/>
              <a:cs typeface="Arial" charset="0"/>
            </a:endParaRPr>
          </a:p>
          <a:p>
            <a:pPr marL="457200" lvl="1" indent="0" eaLnBrk="1" hangingPunct="1">
              <a:buFont typeface="Arial" charset="0"/>
              <a:buNone/>
              <a:defRPr/>
            </a:pPr>
            <a:endParaRPr lang="en-US" sz="1400" dirty="0">
              <a:latin typeface="Arial" charset="0"/>
              <a:cs typeface="Arial" charset="0"/>
            </a:endParaRPr>
          </a:p>
          <a:p>
            <a:pPr eaLnBrk="1" hangingPunct="1">
              <a:defRPr/>
            </a:pPr>
            <a:r>
              <a:rPr lang="en-US" dirty="0" smtClean="0">
                <a:latin typeface="Arial" charset="0"/>
                <a:cs typeface="Arial" charset="0"/>
              </a:rPr>
              <a:t>The “most reliable” sources can be influenced by many factors</a:t>
            </a:r>
            <a:endParaRPr lang="en-US" dirty="0">
              <a:latin typeface="Arial" charset="0"/>
              <a:cs typeface="Arial" charset="0"/>
            </a:endParaRPr>
          </a:p>
          <a:p>
            <a:pPr lvl="1" eaLnBrk="1" hangingPunct="1">
              <a:defRPr/>
            </a:pPr>
            <a:r>
              <a:rPr lang="en-US" sz="2000" dirty="0" smtClean="0">
                <a:latin typeface="Arial" charset="0"/>
                <a:cs typeface="Arial" charset="0"/>
              </a:rPr>
              <a:t>Hype is a team sport</a:t>
            </a:r>
            <a:endParaRPr lang="en-US" sz="2000" dirty="0">
              <a:latin typeface="Arial" charset="0"/>
              <a:cs typeface="Arial" charset="0"/>
            </a:endParaRPr>
          </a:p>
        </p:txBody>
      </p:sp>
    </p:spTree>
    <p:extLst>
      <p:ext uri="{BB962C8B-B14F-4D97-AF65-F5344CB8AC3E}">
        <p14:creationId xmlns:p14="http://schemas.microsoft.com/office/powerpoint/2010/main" val="42879021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2"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How The IT Security Message Gets Muddled</a:t>
            </a:r>
          </a:p>
        </p:txBody>
      </p:sp>
      <p:sp>
        <p:nvSpPr>
          <p:cNvPr id="2" name="Content Placeholder 1"/>
          <p:cNvSpPr>
            <a:spLocks noGrp="1"/>
          </p:cNvSpPr>
          <p:nvPr>
            <p:ph idx="1"/>
          </p:nvPr>
        </p:nvSpPr>
        <p:spPr>
          <a:xfrm>
            <a:off x="457200" y="1600201"/>
            <a:ext cx="8077200" cy="3200400"/>
          </a:xfrm>
        </p:spPr>
        <p:txBody>
          <a:bodyPr/>
          <a:lstStyle/>
          <a:p>
            <a:pPr eaLnBrk="1" hangingPunct="1">
              <a:defRPr/>
            </a:pPr>
            <a:r>
              <a:rPr lang="en-US" dirty="0" smtClean="0">
                <a:latin typeface="Arial" charset="0"/>
                <a:cs typeface="Arial" charset="0"/>
              </a:rPr>
              <a:t>Products and technology are overblown</a:t>
            </a:r>
            <a:endParaRPr lang="en-US" dirty="0">
              <a:latin typeface="Arial" charset="0"/>
              <a:cs typeface="Arial" charset="0"/>
            </a:endParaRPr>
          </a:p>
          <a:p>
            <a:pPr lvl="1" eaLnBrk="1" hangingPunct="1">
              <a:defRPr/>
            </a:pPr>
            <a:r>
              <a:rPr lang="en-US" sz="2000" dirty="0" smtClean="0">
                <a:latin typeface="Arial" charset="0"/>
                <a:cs typeface="Arial" charset="0"/>
              </a:rPr>
              <a:t>IT security people are confused by oversimplification and false claims</a:t>
            </a:r>
            <a:endParaRPr lang="en-US" sz="2000" dirty="0">
              <a:latin typeface="Arial" charset="0"/>
              <a:cs typeface="Arial" charset="0"/>
            </a:endParaRPr>
          </a:p>
          <a:p>
            <a:pPr marL="457200" lvl="1" indent="0" eaLnBrk="1" hangingPunct="1">
              <a:buNone/>
              <a:defRPr/>
            </a:pPr>
            <a:endParaRPr lang="en-US" sz="1400" dirty="0">
              <a:latin typeface="Arial" charset="0"/>
              <a:cs typeface="Arial" charset="0"/>
            </a:endParaRPr>
          </a:p>
          <a:p>
            <a:pPr eaLnBrk="1" hangingPunct="1">
              <a:defRPr/>
            </a:pPr>
            <a:r>
              <a:rPr lang="en-US" dirty="0" smtClean="0">
                <a:latin typeface="Arial" charset="0"/>
                <a:cs typeface="Arial" charset="0"/>
              </a:rPr>
              <a:t>Security vulnerabilities are overblown</a:t>
            </a:r>
            <a:endParaRPr lang="en-US" dirty="0">
              <a:latin typeface="Arial" charset="0"/>
              <a:cs typeface="Arial" charset="0"/>
            </a:endParaRPr>
          </a:p>
          <a:p>
            <a:pPr lvl="1" eaLnBrk="1" hangingPunct="1">
              <a:defRPr/>
            </a:pPr>
            <a:r>
              <a:rPr lang="en-US" sz="2000" dirty="0" smtClean="0">
                <a:latin typeface="Arial" charset="0"/>
                <a:cs typeface="Arial" charset="0"/>
              </a:rPr>
              <a:t>“Branded bugs” are everyday bugs </a:t>
            </a:r>
            <a:r>
              <a:rPr lang="en-US" sz="2000" dirty="0" err="1" smtClean="0">
                <a:latin typeface="Arial" charset="0"/>
                <a:cs typeface="Arial" charset="0"/>
              </a:rPr>
              <a:t>souped</a:t>
            </a:r>
            <a:r>
              <a:rPr lang="en-US" sz="2000" dirty="0" smtClean="0">
                <a:latin typeface="Arial" charset="0"/>
                <a:cs typeface="Arial" charset="0"/>
              </a:rPr>
              <a:t> up by PR</a:t>
            </a:r>
            <a:endParaRPr lang="en-US" sz="2000" dirty="0">
              <a:latin typeface="Arial" charset="0"/>
              <a:cs typeface="Arial" charset="0"/>
            </a:endParaRPr>
          </a:p>
          <a:p>
            <a:pPr marL="457200" lvl="1" indent="0" eaLnBrk="1" hangingPunct="1">
              <a:buFont typeface="Arial" charset="0"/>
              <a:buNone/>
              <a:defRPr/>
            </a:pPr>
            <a:endParaRPr lang="en-US" sz="1400" dirty="0">
              <a:latin typeface="Arial" charset="0"/>
              <a:cs typeface="Arial" charset="0"/>
            </a:endParaRPr>
          </a:p>
          <a:p>
            <a:pPr eaLnBrk="1" hangingPunct="1">
              <a:defRPr/>
            </a:pPr>
            <a:r>
              <a:rPr lang="en-US" dirty="0" smtClean="0">
                <a:latin typeface="Arial" charset="0"/>
                <a:cs typeface="Arial" charset="0"/>
              </a:rPr>
              <a:t>New issues/threats take precedence over old ones</a:t>
            </a:r>
            <a:endParaRPr lang="en-US" dirty="0">
              <a:latin typeface="Arial" charset="0"/>
              <a:cs typeface="Arial" charset="0"/>
            </a:endParaRPr>
          </a:p>
          <a:p>
            <a:pPr lvl="1" eaLnBrk="1" hangingPunct="1">
              <a:defRPr/>
            </a:pPr>
            <a:r>
              <a:rPr lang="en-US" sz="2000" dirty="0" smtClean="0">
                <a:latin typeface="Arial" charset="0"/>
                <a:cs typeface="Arial" charset="0"/>
              </a:rPr>
              <a:t>Yet most of the OWASP Top Ten are several years old</a:t>
            </a:r>
            <a:endParaRPr lang="en-US" sz="2000" dirty="0">
              <a:latin typeface="Arial" charset="0"/>
              <a:cs typeface="Arial" charset="0"/>
            </a:endParaRPr>
          </a:p>
        </p:txBody>
      </p:sp>
    </p:spTree>
    <p:extLst>
      <p:ext uri="{BB962C8B-B14F-4D97-AF65-F5344CB8AC3E}">
        <p14:creationId xmlns:p14="http://schemas.microsoft.com/office/powerpoint/2010/main" val="35723880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&amp; Technologies Overblown</a:t>
            </a:r>
            <a:endParaRPr lang="en-US" dirty="0"/>
          </a:p>
        </p:txBody>
      </p:sp>
      <p:sp>
        <p:nvSpPr>
          <p:cNvPr id="3" name="Content Placeholder 2"/>
          <p:cNvSpPr>
            <a:spLocks noGrp="1"/>
          </p:cNvSpPr>
          <p:nvPr>
            <p:ph idx="1"/>
          </p:nvPr>
        </p:nvSpPr>
        <p:spPr>
          <a:xfrm>
            <a:off x="457200" y="1341437"/>
            <a:ext cx="8229600" cy="4525963"/>
          </a:xfrm>
        </p:spPr>
        <p:txBody>
          <a:bodyPr/>
          <a:lstStyle/>
          <a:p>
            <a:r>
              <a:rPr lang="en-US" dirty="0" smtClean="0"/>
              <a:t>Hot Markets Drive Headlines</a:t>
            </a:r>
          </a:p>
          <a:p>
            <a:pPr lvl="1"/>
            <a:r>
              <a:rPr lang="en-US" sz="1400" dirty="0" smtClean="0"/>
              <a:t>Certain segments of the market are deemed as “hot” or more disruptive than others (threat </a:t>
            </a:r>
            <a:r>
              <a:rPr lang="en-US" sz="1400" dirty="0" err="1" smtClean="0"/>
              <a:t>intel</a:t>
            </a:r>
            <a:r>
              <a:rPr lang="en-US" sz="1400" dirty="0" smtClean="0"/>
              <a:t>, endpoint security, IR, etc.) – some of it’s because of VC funding</a:t>
            </a:r>
          </a:p>
          <a:p>
            <a:pPr lvl="1"/>
            <a:r>
              <a:rPr lang="en-US" sz="1400" dirty="0" smtClean="0"/>
              <a:t>Analysts and reporters will cover these technologies/vendors in special reports – i.e. Gartner “Cool Vendors”, Magic Quadrant and Forrester Wave Reports, “10 Startups to Watch”</a:t>
            </a:r>
          </a:p>
          <a:p>
            <a:pPr lvl="1"/>
            <a:r>
              <a:rPr lang="en-US" sz="1400" dirty="0" smtClean="0"/>
              <a:t>Most of these are “pay to play” opportunities that make it difficult for startups with innovative technologies to get attention</a:t>
            </a:r>
          </a:p>
          <a:p>
            <a:r>
              <a:rPr lang="en-US" dirty="0" smtClean="0"/>
              <a:t>Product Coverage is Difficult to Get</a:t>
            </a:r>
          </a:p>
          <a:p>
            <a:pPr lvl="1"/>
            <a:r>
              <a:rPr lang="en-US" sz="1400" dirty="0" smtClean="0"/>
              <a:t>A decade ago, it was a lot easier to get someone to write about a promising technology </a:t>
            </a:r>
          </a:p>
          <a:p>
            <a:pPr lvl="1"/>
            <a:r>
              <a:rPr lang="en-US" sz="1400" dirty="0" smtClean="0"/>
              <a:t>Reporters today want to drive headlines but product coverage doesn’t do it – sometimes they will write product reviews but those are few and far between</a:t>
            </a:r>
          </a:p>
          <a:p>
            <a:pPr lvl="1"/>
            <a:r>
              <a:rPr lang="en-US" sz="1400" dirty="0" smtClean="0"/>
              <a:t>There are also 1400+ security vendors today so testing multiple products is nearly impossible</a:t>
            </a:r>
          </a:p>
          <a:p>
            <a:pPr lvl="1"/>
            <a:r>
              <a:rPr lang="en-US" sz="1400" dirty="0" smtClean="0"/>
              <a:t>PR pros know this so they couple threat research or third-party reports with new products to showcase the problem that technology solves – we also use VC funding as a major hook</a:t>
            </a:r>
          </a:p>
          <a:p>
            <a:pPr marL="457200" lvl="1" indent="0">
              <a:buNone/>
            </a:pPr>
            <a:endParaRPr lang="en-US" sz="1400" dirty="0" smtClean="0"/>
          </a:p>
          <a:p>
            <a:pPr marL="0" indent="0" algn="ctr">
              <a:buNone/>
            </a:pPr>
            <a:r>
              <a:rPr lang="en-US" sz="2400" b="1" i="1" dirty="0" smtClean="0">
                <a:solidFill>
                  <a:srgbClr val="FFFF00"/>
                </a:solidFill>
              </a:rPr>
              <a:t>The PR Magic Recipe: Analyst Validation + Product News + VC News + Threat Report = Good Headlines!!!</a:t>
            </a:r>
          </a:p>
          <a:p>
            <a:endParaRPr lang="en-US" sz="1800" dirty="0"/>
          </a:p>
        </p:txBody>
      </p:sp>
    </p:spTree>
    <p:extLst>
      <p:ext uri="{BB962C8B-B14F-4D97-AF65-F5344CB8AC3E}">
        <p14:creationId xmlns:p14="http://schemas.microsoft.com/office/powerpoint/2010/main" val="153281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png"/>
          <p:cNvPicPr>
            <a:picLocks noChangeAspect="1"/>
          </p:cNvPicPr>
          <p:nvPr/>
        </p:nvPicPr>
        <p:blipFill>
          <a:blip r:embed="rId3" cstate="print"/>
          <a:stretch>
            <a:fillRect/>
          </a:stretch>
        </p:blipFill>
        <p:spPr>
          <a:xfrm>
            <a:off x="5838825" y="1219200"/>
            <a:ext cx="3228975" cy="4257675"/>
          </a:xfrm>
          <a:prstGeom prst="rect">
            <a:avLst/>
          </a:prstGeom>
        </p:spPr>
      </p:pic>
      <p:sp>
        <p:nvSpPr>
          <p:cNvPr id="4098" name="Rectangle 2"/>
          <p:cNvSpPr>
            <a:spLocks noGrp="1" noChangeArrowheads="1"/>
          </p:cNvSpPr>
          <p:nvPr>
            <p:ph type="title"/>
          </p:nvPr>
        </p:nvSpPr>
        <p:spPr/>
        <p:txBody>
          <a:bodyPr/>
          <a:lstStyle/>
          <a:p>
            <a:pPr eaLnBrk="1" hangingPunct="1"/>
            <a:r>
              <a:rPr lang="en-US" dirty="0" smtClean="0"/>
              <a:t>Major Vulnerabilities Make Major Headlines</a:t>
            </a:r>
          </a:p>
        </p:txBody>
      </p:sp>
      <p:sp>
        <p:nvSpPr>
          <p:cNvPr id="2" name="Content Placeholder 1"/>
          <p:cNvSpPr>
            <a:spLocks noGrp="1"/>
          </p:cNvSpPr>
          <p:nvPr>
            <p:ph idx="1"/>
          </p:nvPr>
        </p:nvSpPr>
        <p:spPr>
          <a:xfrm>
            <a:off x="381000" y="1295400"/>
            <a:ext cx="8229600" cy="3428999"/>
          </a:xfrm>
        </p:spPr>
        <p:txBody>
          <a:bodyPr/>
          <a:lstStyle/>
          <a:p>
            <a:pPr eaLnBrk="1" hangingPunct="1">
              <a:defRPr/>
            </a:pPr>
            <a:r>
              <a:rPr lang="en-US" dirty="0" err="1" smtClean="0">
                <a:latin typeface="Arial" charset="0"/>
                <a:cs typeface="Arial" charset="0"/>
              </a:rPr>
              <a:t>Badlock</a:t>
            </a:r>
            <a:r>
              <a:rPr lang="en-US" dirty="0" smtClean="0">
                <a:latin typeface="Arial" charset="0"/>
                <a:cs typeface="Arial" charset="0"/>
              </a:rPr>
              <a:t> (2016)</a:t>
            </a:r>
            <a:endParaRPr lang="en-US" dirty="0">
              <a:latin typeface="Arial" charset="0"/>
              <a:cs typeface="Arial" charset="0"/>
            </a:endParaRPr>
          </a:p>
          <a:p>
            <a:pPr lvl="1" eaLnBrk="1" hangingPunct="1">
              <a:defRPr/>
            </a:pPr>
            <a:r>
              <a:rPr lang="en-US" sz="1400" dirty="0" smtClean="0">
                <a:latin typeface="Arial" charset="0"/>
                <a:cs typeface="Arial" charset="0"/>
              </a:rPr>
              <a:t>German consultancy </a:t>
            </a:r>
            <a:r>
              <a:rPr lang="en-US" sz="1400" dirty="0" err="1" smtClean="0">
                <a:latin typeface="Arial" charset="0"/>
                <a:cs typeface="Arial" charset="0"/>
              </a:rPr>
              <a:t>Sernec</a:t>
            </a:r>
            <a:r>
              <a:rPr lang="en-US" sz="1400" dirty="0" smtClean="0">
                <a:latin typeface="Arial" charset="0"/>
                <a:cs typeface="Arial" charset="0"/>
              </a:rPr>
              <a:t> disclosed the vulnerability before there was a patch issued and called it a remote code execution bug</a:t>
            </a:r>
          </a:p>
          <a:p>
            <a:pPr lvl="1" eaLnBrk="1" hangingPunct="1">
              <a:defRPr/>
            </a:pPr>
            <a:r>
              <a:rPr lang="en-US" sz="1400" dirty="0" smtClean="0">
                <a:latin typeface="Arial" charset="0"/>
                <a:cs typeface="Arial" charset="0"/>
              </a:rPr>
              <a:t>After more digging, it really was just a </a:t>
            </a:r>
            <a:r>
              <a:rPr lang="en-US" sz="1400" dirty="0" err="1" smtClean="0">
                <a:latin typeface="Arial" charset="0"/>
                <a:cs typeface="Arial" charset="0"/>
              </a:rPr>
              <a:t>MiTM</a:t>
            </a:r>
            <a:r>
              <a:rPr lang="en-US" sz="1400" dirty="0" smtClean="0">
                <a:latin typeface="Arial" charset="0"/>
                <a:cs typeface="Arial" charset="0"/>
              </a:rPr>
              <a:t> and </a:t>
            </a:r>
            <a:r>
              <a:rPr lang="en-US" sz="1400" dirty="0" err="1" smtClean="0">
                <a:latin typeface="Arial" charset="0"/>
                <a:cs typeface="Arial" charset="0"/>
              </a:rPr>
              <a:t>DoS</a:t>
            </a:r>
            <a:r>
              <a:rPr lang="en-US" sz="1400" dirty="0" smtClean="0">
                <a:latin typeface="Arial" charset="0"/>
                <a:cs typeface="Arial" charset="0"/>
              </a:rPr>
              <a:t> vulnerability that was overhyped</a:t>
            </a:r>
          </a:p>
          <a:p>
            <a:pPr lvl="1" eaLnBrk="1" hangingPunct="1">
              <a:defRPr/>
            </a:pPr>
            <a:r>
              <a:rPr lang="en-US" sz="1400" dirty="0" smtClean="0">
                <a:latin typeface="Arial" charset="0"/>
                <a:cs typeface="Arial" charset="0"/>
              </a:rPr>
              <a:t>The IT security community criticized </a:t>
            </a:r>
            <a:r>
              <a:rPr lang="en-US" sz="1400" dirty="0" err="1" smtClean="0">
                <a:latin typeface="Arial" charset="0"/>
                <a:cs typeface="Arial" charset="0"/>
              </a:rPr>
              <a:t>Badlock</a:t>
            </a:r>
            <a:r>
              <a:rPr lang="en-US" sz="1400" dirty="0" smtClean="0">
                <a:latin typeface="Arial" charset="0"/>
                <a:cs typeface="Arial" charset="0"/>
              </a:rPr>
              <a:t> as being a marketing/branding ploy on Twitter and blogs, yet it was a real vulnerability that needed serious attention/patching</a:t>
            </a:r>
          </a:p>
          <a:p>
            <a:pPr eaLnBrk="1" hangingPunct="1">
              <a:defRPr/>
            </a:pPr>
            <a:r>
              <a:rPr lang="en-US" dirty="0" err="1">
                <a:latin typeface="Arial" charset="0"/>
                <a:cs typeface="Arial" charset="0"/>
              </a:rPr>
              <a:t>Carbanak</a:t>
            </a:r>
            <a:r>
              <a:rPr lang="en-US" dirty="0">
                <a:latin typeface="Arial" charset="0"/>
                <a:cs typeface="Arial" charset="0"/>
              </a:rPr>
              <a:t> Gang (2015)</a:t>
            </a:r>
          </a:p>
          <a:p>
            <a:pPr lvl="1" eaLnBrk="1" hangingPunct="1">
              <a:defRPr/>
            </a:pPr>
            <a:r>
              <a:rPr lang="en-US" sz="1400" dirty="0">
                <a:latin typeface="Arial" charset="0"/>
                <a:cs typeface="Arial" charset="0"/>
              </a:rPr>
              <a:t>Kaspersky revealed this malware threat at its annual cyber security analyst summit where journalists/top bloggers from all over are invited each year</a:t>
            </a:r>
          </a:p>
          <a:p>
            <a:pPr lvl="1" eaLnBrk="1" hangingPunct="1">
              <a:defRPr/>
            </a:pPr>
            <a:r>
              <a:rPr lang="en-US" sz="1400" dirty="0">
                <a:latin typeface="Arial" charset="0"/>
                <a:cs typeface="Arial" charset="0"/>
              </a:rPr>
              <a:t>The malware was written about extensively and did have a lot of relevance, however </a:t>
            </a:r>
            <a:r>
              <a:rPr lang="en-US" sz="1400" dirty="0" smtClean="0">
                <a:latin typeface="Arial" charset="0"/>
                <a:cs typeface="Arial" charset="0"/>
              </a:rPr>
              <a:t>FS-ISAC </a:t>
            </a:r>
            <a:r>
              <a:rPr lang="en-US" sz="1400" dirty="0">
                <a:latin typeface="Arial" charset="0"/>
                <a:cs typeface="Arial" charset="0"/>
              </a:rPr>
              <a:t>and ABA said this banking malware had been known about for months – it basically wasn’t “news” to </a:t>
            </a:r>
            <a:r>
              <a:rPr lang="en-US" sz="1400" dirty="0" smtClean="0">
                <a:latin typeface="Arial" charset="0"/>
                <a:cs typeface="Arial" charset="0"/>
              </a:rPr>
              <a:t>them</a:t>
            </a:r>
            <a:endParaRPr lang="en-US" sz="1400" dirty="0">
              <a:latin typeface="Arial" charset="0"/>
              <a:cs typeface="Arial" charset="0"/>
            </a:endParaRPr>
          </a:p>
          <a:p>
            <a:pPr eaLnBrk="1" hangingPunct="1">
              <a:defRPr/>
            </a:pPr>
            <a:r>
              <a:rPr lang="en-US" dirty="0" err="1" smtClean="0">
                <a:latin typeface="Arial" charset="0"/>
                <a:cs typeface="Arial" charset="0"/>
              </a:rPr>
              <a:t>Heartbleed</a:t>
            </a:r>
            <a:r>
              <a:rPr lang="en-US" dirty="0" smtClean="0">
                <a:latin typeface="Arial" charset="0"/>
                <a:cs typeface="Arial" charset="0"/>
              </a:rPr>
              <a:t> (2014)</a:t>
            </a:r>
            <a:endParaRPr lang="en-US" dirty="0">
              <a:latin typeface="Arial" charset="0"/>
              <a:cs typeface="Arial" charset="0"/>
            </a:endParaRPr>
          </a:p>
          <a:p>
            <a:pPr lvl="1" eaLnBrk="1" hangingPunct="1">
              <a:defRPr/>
            </a:pPr>
            <a:r>
              <a:rPr lang="en-US" sz="1400" dirty="0" smtClean="0">
                <a:latin typeface="Arial" charset="0"/>
                <a:cs typeface="Arial" charset="0"/>
              </a:rPr>
              <a:t>Probably one of the most recognized vulnerabilities in history, </a:t>
            </a:r>
            <a:r>
              <a:rPr lang="en-US" sz="1400" dirty="0" err="1" smtClean="0">
                <a:latin typeface="Arial" charset="0"/>
                <a:cs typeface="Arial" charset="0"/>
              </a:rPr>
              <a:t>Heartbleed</a:t>
            </a:r>
            <a:r>
              <a:rPr lang="en-US" sz="1400" dirty="0" smtClean="0">
                <a:latin typeface="Arial" charset="0"/>
                <a:cs typeface="Arial" charset="0"/>
              </a:rPr>
              <a:t> made headlines all over in March 2014 - an </a:t>
            </a:r>
            <a:r>
              <a:rPr lang="en-US" sz="1400" dirty="0" err="1" smtClean="0">
                <a:latin typeface="Arial" charset="0"/>
                <a:cs typeface="Arial" charset="0"/>
              </a:rPr>
              <a:t>OpenSSL</a:t>
            </a:r>
            <a:r>
              <a:rPr lang="en-US" sz="1400" dirty="0" smtClean="0">
                <a:latin typeface="Arial" charset="0"/>
                <a:cs typeface="Arial" charset="0"/>
              </a:rPr>
              <a:t> flaw that impacted 2/3 of websites </a:t>
            </a:r>
          </a:p>
          <a:p>
            <a:pPr lvl="1" eaLnBrk="1" hangingPunct="1">
              <a:defRPr/>
            </a:pPr>
            <a:r>
              <a:rPr lang="en-US" sz="1400" dirty="0" smtClean="0">
                <a:latin typeface="Arial" charset="0"/>
                <a:cs typeface="Arial" charset="0"/>
              </a:rPr>
              <a:t>Google and </a:t>
            </a:r>
            <a:r>
              <a:rPr lang="en-US" sz="1400" dirty="0" err="1" smtClean="0">
                <a:latin typeface="Arial" charset="0"/>
                <a:cs typeface="Arial" charset="0"/>
              </a:rPr>
              <a:t>Codenomicon</a:t>
            </a:r>
            <a:r>
              <a:rPr lang="en-US" sz="1400" dirty="0" smtClean="0">
                <a:latin typeface="Arial" charset="0"/>
                <a:cs typeface="Arial" charset="0"/>
              </a:rPr>
              <a:t> first discovered the flaw and soon after, there was a website and a logo for the flaw and huge marketing and PR around it </a:t>
            </a:r>
            <a:endParaRPr lang="en-US" sz="1400" dirty="0">
              <a:latin typeface="Arial" charset="0"/>
              <a:cs typeface="Arial" charset="0"/>
            </a:endParaRPr>
          </a:p>
        </p:txBody>
      </p:sp>
    </p:spTree>
    <p:extLst>
      <p:ext uri="{BB962C8B-B14F-4D97-AF65-F5344CB8AC3E}">
        <p14:creationId xmlns:p14="http://schemas.microsoft.com/office/powerpoint/2010/main" val="15270127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6585</TotalTime>
  <Words>2599</Words>
  <Application>Microsoft Macintosh PowerPoint</Application>
  <PresentationFormat>On-screen Show (4:3)</PresentationFormat>
  <Paragraphs>314</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The Changing Mind of the IT Security Pro –How Hype and Media Shape InfoSec Priorities</vt:lpstr>
      <vt:lpstr>What Security Pros Are Worried About</vt:lpstr>
      <vt:lpstr>Where Security Pros Get Their Information</vt:lpstr>
      <vt:lpstr>Which Issues Get Too Much Attention</vt:lpstr>
      <vt:lpstr>Which Issues Get Too Little Attention</vt:lpstr>
      <vt:lpstr>What These Numbers Tell Us</vt:lpstr>
      <vt:lpstr>How The IT Security Message Gets Muddled</vt:lpstr>
      <vt:lpstr>Products &amp; Technologies Overblown</vt:lpstr>
      <vt:lpstr>Major Vulnerabilities Make Major Headlines</vt:lpstr>
      <vt:lpstr>These Aren’t Necessarily New…We Just Have Many More Today</vt:lpstr>
      <vt:lpstr>But What About Their Impact? </vt:lpstr>
      <vt:lpstr>A Look Inside the Media Landscape</vt:lpstr>
      <vt:lpstr>What Influences The News?</vt:lpstr>
      <vt:lpstr>Who Influences The News?</vt:lpstr>
      <vt:lpstr>A Look Inside Marketing &amp; PR </vt:lpstr>
      <vt:lpstr>So Why Do Some Stories Get So Big?</vt:lpstr>
      <vt:lpstr>How Do News Stories Resonate?</vt:lpstr>
      <vt:lpstr>Under-Reporting and Over-Reporting</vt:lpstr>
      <vt:lpstr>The Disconnect: What’s “InfoSec-xy” Isn’t Always What’s Most Important</vt:lpstr>
      <vt:lpstr>How Do InfoSec Pros Get Their Information?</vt:lpstr>
      <vt:lpstr>How InfoSec Pros Prioritize Their Response</vt:lpstr>
      <vt:lpstr>News Priorities and IT Priorities Are at Odds</vt:lpstr>
      <vt:lpstr>Tips and Recommendations </vt:lpstr>
      <vt:lpstr>What If Your Organization Is The Victim?</vt:lpstr>
      <vt:lpstr>Key Takeaways </vt:lpstr>
      <vt:lpstr>Questions and Answers</vt:lpstr>
    </vt:vector>
  </TitlesOfParts>
  <Company>CMP Media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Wilson</dc:creator>
  <cp:lastModifiedBy>Michelle Schafer</cp:lastModifiedBy>
  <cp:revision>244</cp:revision>
  <dcterms:created xsi:type="dcterms:W3CDTF">2006-06-14T23:59:48Z</dcterms:created>
  <dcterms:modified xsi:type="dcterms:W3CDTF">2016-06-07T13:48:41Z</dcterms:modified>
</cp:coreProperties>
</file>